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6" r:id="rId4"/>
  </p:sldMasterIdLst>
  <p:sldIdLst>
    <p:sldId id="257" r:id="rId5"/>
    <p:sldId id="258" r:id="rId6"/>
    <p:sldId id="292" r:id="rId7"/>
    <p:sldId id="293" r:id="rId8"/>
    <p:sldId id="294" r:id="rId9"/>
    <p:sldId id="263" r:id="rId10"/>
    <p:sldId id="264" r:id="rId11"/>
    <p:sldId id="265" r:id="rId12"/>
    <p:sldId id="295" r:id="rId13"/>
    <p:sldId id="262" r:id="rId14"/>
    <p:sldId id="279" r:id="rId15"/>
    <p:sldId id="266" r:id="rId16"/>
    <p:sldId id="267" r:id="rId17"/>
    <p:sldId id="274" r:id="rId18"/>
    <p:sldId id="275" r:id="rId19"/>
    <p:sldId id="269" r:id="rId20"/>
    <p:sldId id="277" r:id="rId21"/>
    <p:sldId id="270" r:id="rId22"/>
    <p:sldId id="272" r:id="rId23"/>
    <p:sldId id="280" r:id="rId24"/>
    <p:sldId id="273" r:id="rId25"/>
    <p:sldId id="283" r:id="rId26"/>
    <p:sldId id="281" r:id="rId27"/>
    <p:sldId id="284" r:id="rId28"/>
    <p:sldId id="282" r:id="rId29"/>
    <p:sldId id="286" r:id="rId30"/>
    <p:sldId id="287" r:id="rId31"/>
    <p:sldId id="29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7BD06F-E271-4E59-BA5C-BCD207776F3E}" v="390" dt="2020-08-15T00:43:01.6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6391" autoAdjust="0"/>
  </p:normalViewPr>
  <p:slideViewPr>
    <p:cSldViewPr snapToGrid="0">
      <p:cViewPr varScale="1">
        <p:scale>
          <a:sx n="58" d="100"/>
          <a:sy n="58" d="100"/>
        </p:scale>
        <p:origin x="31" y="547"/>
      </p:cViewPr>
      <p:guideLst/>
    </p:cSldViewPr>
  </p:slideViewPr>
  <p:outlineViewPr>
    <p:cViewPr>
      <p:scale>
        <a:sx n="33" d="100"/>
        <a:sy n="33" d="100"/>
      </p:scale>
      <p:origin x="0" y="-3517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2/16/2023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2/16/2023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2/16/2023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2/16/2023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2/16/2023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2/16/2023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2/16/2023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2/16/2023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xjs-dev.firebaseapp.com/guide/overview" TargetMode="External"/><Relationship Id="rId7" Type="http://schemas.openxmlformats.org/officeDocument/2006/relationships/hyperlink" Target="https://rxjs-dev.firebaseapp.com/guide/overview#:~:text=cancelling%20the%20execution.-,Operators,-%3A%20are%20pure" TargetMode="External"/><Relationship Id="rId2" Type="http://schemas.openxmlformats.org/officeDocument/2006/relationships/hyperlink" Target="https://www.learnrxjs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xjs-dev.firebaseapp.com/guide/observable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rxjs-dev.firebaseapp.com/guide/operator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guide/rx-library#the-rxjs-library" TargetMode="External"/><Relationship Id="rId2" Type="http://schemas.openxmlformats.org/officeDocument/2006/relationships/hyperlink" Target="https://www.learnrxjs.io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rxjs-dev.firebaseapp.com/guide/observable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rxjs-dev.firebaseapp.com/guide/observabl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rxjs-dev.firebaseapp.com/guide/observabl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rxjs-dev.firebaseapp.com/guide/observe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xjs-dev.firebaseapp.com/api/operators/mergeAll" TargetMode="External"/><Relationship Id="rId2" Type="http://schemas.openxmlformats.org/officeDocument/2006/relationships/hyperlink" Target="https://rxjs-dev.firebaseapp.com/guide/operator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xjs-dev.firebaseapp.com/api/operators/exhaust" TargetMode="External"/><Relationship Id="rId4" Type="http://schemas.openxmlformats.org/officeDocument/2006/relationships/hyperlink" Target="https://rxjs-dev.firebaseapp.com/api/operators/switchAl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rxjs-dev.firebaseapp.com/guide/subscrip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rxjs-dev.firebaseapp.com/guide/subjec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eactive_programming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rxjs-dev.firebaseapp.com/guide/subjec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rxjs-dev.firebaseapp.com/guide/scheduler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xjs-dev.firebaseapp.com/api/index/const/queueScheduler" TargetMode="External"/><Relationship Id="rId2" Type="http://schemas.openxmlformats.org/officeDocument/2006/relationships/hyperlink" Target="https://rxjs-dev.firebaseapp.com/guide/schedul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xjs-dev.firebaseapp.com/api/index/const/animationFrameScheduler" TargetMode="External"/><Relationship Id="rId5" Type="http://schemas.openxmlformats.org/officeDocument/2006/relationships/hyperlink" Target="https://rxjs-dev.firebaseapp.com/api/index/const/asyncScheduler" TargetMode="External"/><Relationship Id="rId4" Type="http://schemas.openxmlformats.org/officeDocument/2006/relationships/hyperlink" Target="https://rxjs-dev.firebaseapp.com/api/index/const/asapScheduler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rxjs-dev.firebaseapp.com/guide/schedul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rxjs-dev.firebaseapp.com/guide/schedul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2" Type="http://schemas.openxmlformats.org/officeDocument/2006/relationships/hyperlink" Target="https://medium.com/codingthesmartway-com-blog/getting-started-with-rxjs-part-1-setting-up-the-development-environment-creating-observables-db76ce053725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codingthesmartway-com-blog/getting-started-with-rxjs-part-1-setting-up-the-development-environment-creating-observables-db76ce053725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codingthesmartway-com-blog/getting-started-with-rxjs-part-1-setting-up-the-development-environment-creating-observables-db76ce053725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codingthesmartway-com-blog/getting-started-with-rxjs-part-1-setting-up-the-development-environment-creating-observables-db76ce053725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dotnet/standard/linq/functional-vs-imperative-programmin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learn.microsoft.com/en-us/dotnet/standard/linq/functional-vs-imperative-programm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learn.microsoft.com/en-us/dotnet/standard/linq/functional-vs-imperative-programming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redhat.com/blog/2017/06/30/5-things-to-know-about-reactive-programming/#:~:text=Reactive%20Programming%20is%20programming%20with,conveyed%20by%20a%20data%20stream." TargetMode="External"/><Relationship Id="rId2" Type="http://schemas.openxmlformats.org/officeDocument/2006/relationships/hyperlink" Target="https://en.wikipedia.org/wiki/Reactive_programm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redhat.com/blog/2017/06/30/5-things-to-know-about-reactive-programming/#:~:text=Reactive%20Programming%20is%20programming%20with,conveyed%20by%20a%20data%20stream." TargetMode="External"/><Relationship Id="rId2" Type="http://schemas.openxmlformats.org/officeDocument/2006/relationships/hyperlink" Target="https://en.wikipedia.org/wiki/Reactive_programm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rnrxjs.io/learn-rxjs/concepts/rxjs-primer" TargetMode="External"/><Relationship Id="rId2" Type="http://schemas.openxmlformats.org/officeDocument/2006/relationships/hyperlink" Target="https://en.wikipedia.org/wiki/Observer_patter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tx1"/>
                </a:solidFill>
              </a:rPr>
              <a:t>Angular Reactive Programming with </a:t>
            </a:r>
            <a:r>
              <a:rPr lang="en-US" sz="6000" dirty="0" err="1">
                <a:solidFill>
                  <a:schemeClr val="tx1"/>
                </a:solidFill>
              </a:rPr>
              <a:t>RxJS</a:t>
            </a:r>
            <a:endParaRPr lang="en-US" sz="60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j-lt"/>
              </a:rPr>
              <a:t>.NET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2B5F2-D453-469F-8D24-FDA7EA534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489670" cy="1450757"/>
          </a:xfrm>
        </p:spPr>
        <p:txBody>
          <a:bodyPr>
            <a:normAutofit fontScale="90000"/>
          </a:bodyPr>
          <a:lstStyle/>
          <a:p>
            <a:r>
              <a:rPr lang="en-US" sz="4400" b="0" i="0" dirty="0" err="1">
                <a:solidFill>
                  <a:schemeClr val="tx1"/>
                </a:solidFill>
                <a:effectLst/>
              </a:rPr>
              <a:t>RxJS</a:t>
            </a:r>
            <a:r>
              <a:rPr lang="en-US" sz="4400" b="0" i="0" dirty="0">
                <a:solidFill>
                  <a:schemeClr val="tx1"/>
                </a:solidFill>
                <a:effectLst/>
              </a:rPr>
              <a:t> (Reactive </a:t>
            </a:r>
            <a:r>
              <a:rPr lang="en-US" sz="4400" b="0" i="0" dirty="0" err="1">
                <a:solidFill>
                  <a:schemeClr val="tx1"/>
                </a:solidFill>
                <a:effectLst/>
              </a:rPr>
              <a:t>eXtensions</a:t>
            </a:r>
            <a:r>
              <a:rPr lang="en-US" sz="4400" b="0" i="0" dirty="0">
                <a:solidFill>
                  <a:schemeClr val="tx1"/>
                </a:solidFill>
                <a:effectLst/>
              </a:rPr>
              <a:t> for JavaScript)</a:t>
            </a:r>
            <a:br>
              <a:rPr lang="en-US" sz="4400" b="0" i="0" dirty="0">
                <a:solidFill>
                  <a:schemeClr val="tx1"/>
                </a:solidFill>
                <a:effectLst/>
                <a:latin typeface="Roboto"/>
              </a:rPr>
            </a:br>
            <a:r>
              <a:rPr lang="en-US" sz="1600" dirty="0">
                <a:hlinkClick r:id="rId2"/>
              </a:rPr>
              <a:t>https://www.learnrxjs.io/</a:t>
            </a:r>
            <a:br>
              <a:rPr lang="en-US" sz="1600" b="0" i="0" dirty="0">
                <a:solidFill>
                  <a:srgbClr val="444444"/>
                </a:solidFill>
                <a:effectLst/>
              </a:rPr>
            </a:br>
            <a:r>
              <a:rPr lang="en-US" sz="1600" dirty="0">
                <a:hlinkClick r:id="rId3"/>
              </a:rPr>
              <a:t>https://rxjs-dev.firebaseapp.com/guide/overview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82D0B-779D-4023-890C-1DFC07333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06454"/>
            <a:ext cx="7899400" cy="2314779"/>
          </a:xfrm>
        </p:spPr>
        <p:txBody>
          <a:bodyPr anchor="ctr">
            <a:no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Learning </a:t>
            </a:r>
            <a:r>
              <a:rPr lang="en-US" sz="2200" b="1" i="1" dirty="0" err="1">
                <a:solidFill>
                  <a:schemeClr val="tx1"/>
                </a:solidFill>
              </a:rPr>
              <a:t>RxJS</a:t>
            </a:r>
            <a:r>
              <a:rPr lang="en-US" sz="2200" dirty="0">
                <a:solidFill>
                  <a:schemeClr val="tx1"/>
                </a:solidFill>
              </a:rPr>
              <a:t> and reactive programming involves a fundamental shift in mindset from an “Imperative” to a “Declarative” (“functional”) programming style. </a:t>
            </a:r>
          </a:p>
          <a:p>
            <a:r>
              <a:rPr lang="en-US" sz="2200" dirty="0">
                <a:solidFill>
                  <a:schemeClr val="tx1"/>
                </a:solidFill>
              </a:rPr>
              <a:t>The </a:t>
            </a:r>
            <a:r>
              <a:rPr lang="en-US" sz="2200" b="1" i="1" dirty="0" err="1">
                <a:solidFill>
                  <a:schemeClr val="tx1"/>
                </a:solidFill>
                <a:effectLst/>
              </a:rPr>
              <a:t>RxJS</a:t>
            </a:r>
            <a:r>
              <a:rPr lang="en-US" sz="2200" b="0" i="0" dirty="0">
                <a:solidFill>
                  <a:schemeClr val="tx1"/>
                </a:solidFill>
                <a:effectLst/>
              </a:rPr>
              <a:t> library allows using </a:t>
            </a:r>
            <a:r>
              <a:rPr lang="en-US" sz="2200" b="1" i="1" dirty="0">
                <a:solidFill>
                  <a:schemeClr val="tx1"/>
                </a:solidFill>
              </a:rPr>
              <a:t>O</a:t>
            </a:r>
            <a:r>
              <a:rPr lang="en-US" sz="2200" b="1" i="1" dirty="0">
                <a:solidFill>
                  <a:schemeClr val="tx1"/>
                </a:solidFill>
                <a:effectLst/>
              </a:rPr>
              <a:t>bservable</a:t>
            </a:r>
            <a:r>
              <a:rPr lang="en-US" sz="2200" b="0" i="0" dirty="0">
                <a:solidFill>
                  <a:schemeClr val="tx1"/>
                </a:solidFill>
                <a:effectLst/>
              </a:rPr>
              <a:t> “sequences” for asynchronous, event-based programs. </a:t>
            </a:r>
            <a:r>
              <a:rPr lang="en-US" sz="2200" b="1" i="1" dirty="0" err="1">
                <a:solidFill>
                  <a:schemeClr val="tx1"/>
                </a:solidFill>
              </a:rPr>
              <a:t>RxJS</a:t>
            </a:r>
            <a:r>
              <a:rPr lang="en-US" sz="2200" b="0" i="0" dirty="0">
                <a:solidFill>
                  <a:schemeClr val="tx1"/>
                </a:solidFill>
                <a:effectLst/>
              </a:rPr>
              <a:t> has three main parts for working with sequences: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2575F-3162-49A6-A20E-0A183DBFC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0120" y="2043953"/>
            <a:ext cx="1978076" cy="2177281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EA84F9-04BE-492E-A449-6E4889DE0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5853" y="4365811"/>
            <a:ext cx="4582343" cy="1862852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0852BF-EE9F-4B7A-9790-BC2F6FA6803B}"/>
              </a:ext>
            </a:extLst>
          </p:cNvPr>
          <p:cNvSpPr txBox="1">
            <a:spLocks/>
          </p:cNvSpPr>
          <p:nvPr/>
        </p:nvSpPr>
        <p:spPr>
          <a:xfrm>
            <a:off x="1228165" y="4320988"/>
            <a:ext cx="5105448" cy="2079811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Observable</a:t>
            </a:r>
            <a:r>
              <a:rPr lang="en-US" sz="2200" b="0" i="0" dirty="0">
                <a:effectLst/>
              </a:rPr>
              <a:t> - The core type.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S</a:t>
            </a:r>
            <a:r>
              <a:rPr lang="en-US" sz="2200" b="0" i="0" dirty="0">
                <a:effectLst/>
              </a:rPr>
              <a:t>atellite types (Observer, Schedulers, Subjects) and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00B0F0"/>
                </a:solidFill>
                <a:effectLst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Operators</a:t>
            </a:r>
            <a:r>
              <a:rPr lang="en-US" sz="2200" b="0" i="0" dirty="0">
                <a:effectLst/>
              </a:rPr>
              <a:t> (map, filter, reduce, every, etc) </a:t>
            </a:r>
            <a:r>
              <a:rPr lang="en-US" sz="2200" dirty="0"/>
              <a:t>for </a:t>
            </a:r>
            <a:r>
              <a:rPr lang="en-US" sz="2200" b="0" i="0" dirty="0">
                <a:effectLst/>
              </a:rPr>
              <a:t>handling async events as collections.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21379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CD95-03F9-4B93-9BF9-E5D0125E2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Marble Diagram</a:t>
            </a:r>
            <a:br>
              <a:rPr lang="en-US" dirty="0"/>
            </a:br>
            <a:r>
              <a:rPr lang="en-US" sz="1400" dirty="0">
                <a:hlinkClick r:id="rId2"/>
              </a:rPr>
              <a:t>https://rxjs-dev.firebaseapp.com/guide/operators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BF96C9-6162-474C-9A21-F23BF0C44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15427"/>
            <a:ext cx="4770120" cy="4485373"/>
          </a:xfrm>
        </p:spPr>
        <p:txBody>
          <a:bodyPr anchor="ctr">
            <a:normAutofit fontScale="92500"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Many </a:t>
            </a:r>
            <a:r>
              <a:rPr lang="en-US" sz="2000" b="1" i="1" dirty="0" err="1">
                <a:solidFill>
                  <a:schemeClr val="tx1"/>
                </a:solidFill>
              </a:rPr>
              <a:t>RxJS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b="1" i="1" dirty="0">
                <a:solidFill>
                  <a:schemeClr val="tx1"/>
                </a:solidFill>
              </a:rPr>
              <a:t>Operators</a:t>
            </a:r>
            <a:r>
              <a:rPr lang="en-US" sz="2000" dirty="0">
                <a:solidFill>
                  <a:schemeClr val="tx1"/>
                </a:solidFill>
              </a:rPr>
              <a:t> are related to time. They may </a:t>
            </a:r>
            <a:r>
              <a:rPr lang="en-US" sz="2000" dirty="0">
                <a:solidFill>
                  <a:srgbClr val="FF0000"/>
                </a:solidFill>
              </a:rPr>
              <a:t>delay()</a:t>
            </a:r>
            <a:r>
              <a:rPr lang="en-US" sz="2000" dirty="0">
                <a:solidFill>
                  <a:schemeClr val="tx1"/>
                </a:solidFill>
              </a:rPr>
              <a:t>,</a:t>
            </a:r>
            <a:r>
              <a:rPr lang="en-US" sz="2000" dirty="0">
                <a:solidFill>
                  <a:srgbClr val="FF0000"/>
                </a:solidFill>
              </a:rPr>
              <a:t> sample()</a:t>
            </a:r>
            <a:r>
              <a:rPr lang="en-US" sz="2000" dirty="0">
                <a:solidFill>
                  <a:schemeClr val="tx1"/>
                </a:solidFill>
              </a:rPr>
              <a:t>,</a:t>
            </a:r>
            <a:r>
              <a:rPr lang="en-US" sz="2000" dirty="0">
                <a:solidFill>
                  <a:srgbClr val="FF0000"/>
                </a:solidFill>
              </a:rPr>
              <a:t> throttle()</a:t>
            </a:r>
            <a:r>
              <a:rPr lang="en-US" sz="2000" dirty="0">
                <a:solidFill>
                  <a:schemeClr val="tx1"/>
                </a:solidFill>
              </a:rPr>
              <a:t>, or</a:t>
            </a:r>
            <a:r>
              <a:rPr lang="en-US" sz="2000" dirty="0">
                <a:solidFill>
                  <a:srgbClr val="FF0000"/>
                </a:solidFill>
              </a:rPr>
              <a:t> debounce(</a:t>
            </a:r>
            <a:r>
              <a:rPr lang="en-US" sz="2000" dirty="0">
                <a:solidFill>
                  <a:schemeClr val="tx1"/>
                </a:solidFill>
              </a:rPr>
              <a:t>) value emissions in different ways. </a:t>
            </a:r>
          </a:p>
          <a:p>
            <a:r>
              <a:rPr lang="en-US" sz="2000" b="1" i="1" dirty="0">
                <a:solidFill>
                  <a:schemeClr val="tx1"/>
                </a:solidFill>
              </a:rPr>
              <a:t>Marble Diagrams</a:t>
            </a:r>
            <a:r>
              <a:rPr lang="en-US" sz="2000" dirty="0">
                <a:solidFill>
                  <a:schemeClr val="tx1"/>
                </a:solidFill>
              </a:rPr>
              <a:t> are visual representations of how </a:t>
            </a:r>
            <a:r>
              <a:rPr lang="en-US" sz="2000" b="1" i="1" dirty="0">
                <a:solidFill>
                  <a:schemeClr val="tx1"/>
                </a:solidFill>
              </a:rPr>
              <a:t>operators</a:t>
            </a:r>
            <a:r>
              <a:rPr lang="en-US" sz="2000" dirty="0">
                <a:solidFill>
                  <a:schemeClr val="tx1"/>
                </a:solidFill>
              </a:rPr>
              <a:t> work. They include:</a:t>
            </a:r>
          </a:p>
          <a:p>
            <a:pPr lvl="1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the input </a:t>
            </a:r>
            <a:r>
              <a:rPr lang="en-US" sz="1800" b="1" i="1" dirty="0">
                <a:solidFill>
                  <a:schemeClr val="tx1"/>
                </a:solidFill>
              </a:rPr>
              <a:t>Observables</a:t>
            </a:r>
            <a:r>
              <a:rPr lang="en-US" sz="1800" dirty="0">
                <a:solidFill>
                  <a:schemeClr val="tx1"/>
                </a:solidFill>
              </a:rPr>
              <a:t>, </a:t>
            </a:r>
          </a:p>
          <a:p>
            <a:pPr lvl="1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the </a:t>
            </a:r>
            <a:r>
              <a:rPr lang="en-US" sz="1800" b="1" i="1" dirty="0">
                <a:solidFill>
                  <a:schemeClr val="tx1"/>
                </a:solidFill>
              </a:rPr>
              <a:t>operator</a:t>
            </a:r>
            <a:r>
              <a:rPr lang="en-US" sz="1800" dirty="0">
                <a:solidFill>
                  <a:schemeClr val="tx1"/>
                </a:solidFill>
              </a:rPr>
              <a:t> and its parameters, and </a:t>
            </a:r>
          </a:p>
          <a:p>
            <a:pPr lvl="1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the output </a:t>
            </a:r>
            <a:r>
              <a:rPr lang="en-US" sz="1800" b="1" i="1" dirty="0">
                <a:solidFill>
                  <a:schemeClr val="tx1"/>
                </a:solidFill>
              </a:rPr>
              <a:t>Observable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</a:p>
          <a:p>
            <a:r>
              <a:rPr lang="en-US" sz="2000" dirty="0">
                <a:solidFill>
                  <a:schemeClr val="tx1"/>
                </a:solidFill>
              </a:rPr>
              <a:t>In a </a:t>
            </a:r>
            <a:r>
              <a:rPr lang="en-US" sz="2000" b="1" i="1" dirty="0">
                <a:solidFill>
                  <a:schemeClr val="tx1"/>
                </a:solidFill>
              </a:rPr>
              <a:t>Marble Diagram</a:t>
            </a:r>
            <a:r>
              <a:rPr lang="en-US" sz="2000" dirty="0">
                <a:solidFill>
                  <a:schemeClr val="tx1"/>
                </a:solidFill>
              </a:rPr>
              <a:t>, time flows to the right, meaning the marbles on the left are older. </a:t>
            </a:r>
          </a:p>
          <a:p>
            <a:r>
              <a:rPr lang="en-US" sz="2000" dirty="0">
                <a:solidFill>
                  <a:schemeClr val="tx1"/>
                </a:solidFill>
              </a:rPr>
              <a:t>The diagram describes how marbles (values) are emitted on the </a:t>
            </a:r>
            <a:r>
              <a:rPr lang="en-US" sz="2000" b="1" i="1" dirty="0">
                <a:solidFill>
                  <a:schemeClr val="tx1"/>
                </a:solidFill>
              </a:rPr>
              <a:t>Observable</a:t>
            </a:r>
            <a:r>
              <a:rPr lang="en-US" sz="2000" dirty="0">
                <a:solidFill>
                  <a:schemeClr val="tx1"/>
                </a:solidFill>
              </a:rPr>
              <a:t> execution.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3C9D5B-B3F3-4731-B0DC-040BA108D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524" y="2445508"/>
            <a:ext cx="5297805" cy="3425210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755828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2B5F2-D453-469F-8D24-FDA7EA534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 err="1">
                <a:solidFill>
                  <a:schemeClr val="tx1"/>
                </a:solidFill>
                <a:effectLst/>
              </a:rPr>
              <a:t>RxJS</a:t>
            </a:r>
            <a:r>
              <a:rPr lang="en-US" dirty="0">
                <a:solidFill>
                  <a:schemeClr val="tx1"/>
                </a:solidFill>
              </a:rPr>
              <a:t> – Core Concepts - Overview</a:t>
            </a:r>
            <a:br>
              <a:rPr lang="en-US" sz="4400" b="0" i="0" dirty="0">
                <a:solidFill>
                  <a:srgbClr val="444444"/>
                </a:solidFill>
                <a:effectLst/>
                <a:latin typeface="Roboto"/>
              </a:rPr>
            </a:br>
            <a:r>
              <a:rPr lang="en-US" sz="1400" dirty="0">
                <a:hlinkClick r:id="rId2"/>
              </a:rPr>
              <a:t>https://www.learnrxjs.io/</a:t>
            </a:r>
            <a:br>
              <a:rPr lang="en-US" sz="1400" dirty="0"/>
            </a:br>
            <a:r>
              <a:rPr lang="en-US" sz="1400" b="0" i="0" dirty="0">
                <a:solidFill>
                  <a:srgbClr val="444444"/>
                </a:solidFill>
                <a:effectLst/>
                <a:hlinkClick r:id="rId3"/>
              </a:rPr>
              <a:t>https://angular.io/guide/rx-library#the-rxjs-library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C4AD487-3BA5-461B-8760-D394E173CF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7505655"/>
              </p:ext>
            </p:extLst>
          </p:nvPr>
        </p:nvGraphicFramePr>
        <p:xfrm>
          <a:off x="1097280" y="2108200"/>
          <a:ext cx="10058400" cy="375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7993">
                  <a:extLst>
                    <a:ext uri="{9D8B030D-6E8A-4147-A177-3AD203B41FA5}">
                      <a16:colId xmlns:a16="http://schemas.microsoft.com/office/drawing/2014/main" val="2909105450"/>
                    </a:ext>
                  </a:extLst>
                </a:gridCol>
                <a:gridCol w="8200407">
                  <a:extLst>
                    <a:ext uri="{9D8B030D-6E8A-4147-A177-3AD203B41FA5}">
                      <a16:colId xmlns:a16="http://schemas.microsoft.com/office/drawing/2014/main" val="35496816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Concept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Definition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269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Observable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Represents the idea of an invokable collection of future values or events.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5247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Observer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 collection of </a:t>
                      </a:r>
                      <a:r>
                        <a:rPr lang="en-US" sz="1800" b="1" i="1" dirty="0"/>
                        <a:t>callbacks</a:t>
                      </a:r>
                      <a:r>
                        <a:rPr lang="en-US" sz="1800" dirty="0"/>
                        <a:t> that waits for values delivered by the </a:t>
                      </a:r>
                      <a:r>
                        <a:rPr lang="en-US" sz="1800" b="1" i="1" dirty="0"/>
                        <a:t>Observable</a:t>
                      </a:r>
                      <a:r>
                        <a:rPr lang="en-US" sz="18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1098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Subscription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Represents the execution of an </a:t>
                      </a:r>
                      <a:r>
                        <a:rPr lang="en-US" sz="1800" b="1" i="1" dirty="0"/>
                        <a:t>Observable</a:t>
                      </a:r>
                      <a:r>
                        <a:rPr lang="en-US" sz="1800" dirty="0"/>
                        <a:t>. Primarily useful for cancelling the execution.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1536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Operators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Functions that enable a functional programming style to deal with collections (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map()</a:t>
                      </a:r>
                      <a:r>
                        <a:rPr lang="en-US" sz="1800" dirty="0"/>
                        <a:t>,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filter()</a:t>
                      </a:r>
                      <a:r>
                        <a:rPr lang="en-US" sz="1800" dirty="0"/>
                        <a:t>, </a:t>
                      </a:r>
                      <a:r>
                        <a:rPr lang="en-US" sz="1800" dirty="0" err="1">
                          <a:solidFill>
                            <a:srgbClr val="FF0000"/>
                          </a:solidFill>
                        </a:rPr>
                        <a:t>concat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()</a:t>
                      </a:r>
                      <a:r>
                        <a:rPr lang="en-US" sz="1800" dirty="0"/>
                        <a:t>,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 reduce()</a:t>
                      </a:r>
                      <a:r>
                        <a:rPr lang="en-US" sz="1800" dirty="0"/>
                        <a:t>).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8230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Subject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Equivalent to an </a:t>
                      </a:r>
                      <a:r>
                        <a:rPr lang="en-US" sz="1800" b="1" i="1" dirty="0" err="1"/>
                        <a:t>EventEmitter</a:t>
                      </a:r>
                      <a:r>
                        <a:rPr lang="en-US" sz="1800" dirty="0"/>
                        <a:t>. Used to multicast a value or event to multiple Observers.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9453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Schedulers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Centralized dispatchers to control concurrency. Allows coordination when computation happens on </a:t>
                      </a:r>
                      <a:r>
                        <a:rPr lang="en-US" sz="1800" b="1" i="1" dirty="0" err="1"/>
                        <a:t>setTimeout</a:t>
                      </a:r>
                      <a:r>
                        <a:rPr lang="en-US" sz="1800" dirty="0"/>
                        <a:t> or </a:t>
                      </a:r>
                      <a:r>
                        <a:rPr lang="en-US" sz="1800" b="1" i="1" dirty="0" err="1"/>
                        <a:t>requestAnimationFrame</a:t>
                      </a:r>
                      <a:r>
                        <a:rPr lang="en-US" sz="1800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42342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7002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2B5F2-D453-469F-8D24-FDA7EA534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 err="1">
                <a:solidFill>
                  <a:schemeClr val="tx1"/>
                </a:solidFill>
                <a:effectLst/>
              </a:rPr>
              <a:t>RxJS</a:t>
            </a:r>
            <a:r>
              <a:rPr lang="en-US" dirty="0">
                <a:solidFill>
                  <a:schemeClr val="tx1"/>
                </a:solidFill>
              </a:rPr>
              <a:t> - Observables</a:t>
            </a:r>
            <a:br>
              <a:rPr lang="en-US" sz="4400" b="0" i="0" dirty="0">
                <a:solidFill>
                  <a:srgbClr val="444444"/>
                </a:solidFill>
                <a:effectLst/>
                <a:latin typeface="Roboto"/>
              </a:rPr>
            </a:br>
            <a:r>
              <a:rPr lang="en-US" sz="1400" dirty="0">
                <a:hlinkClick r:id="rId2"/>
              </a:rPr>
              <a:t>https://rxjs-dev.firebaseapp.com/guide/observable</a:t>
            </a:r>
            <a:endParaRPr 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82D0B-779D-4023-890C-1DFC07333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5412" y="1900383"/>
            <a:ext cx="4787153" cy="4517042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b="1" i="1" dirty="0">
                <a:solidFill>
                  <a:schemeClr val="tx1"/>
                </a:solidFill>
              </a:rPr>
              <a:t>Observables</a:t>
            </a:r>
            <a:r>
              <a:rPr lang="en-US" sz="2000" dirty="0">
                <a:solidFill>
                  <a:schemeClr val="tx1"/>
                </a:solidFill>
              </a:rPr>
              <a:t> are Lazy-Push </a:t>
            </a:r>
            <a:r>
              <a:rPr lang="en-US" sz="2000" b="1" i="1" dirty="0">
                <a:solidFill>
                  <a:schemeClr val="tx1"/>
                </a:solidFill>
              </a:rPr>
              <a:t>collections</a:t>
            </a:r>
            <a:r>
              <a:rPr lang="en-US" sz="2000" dirty="0">
                <a:solidFill>
                  <a:schemeClr val="tx1"/>
                </a:solidFill>
              </a:rPr>
              <a:t>. Lazy-Push - values are only updated when asked for.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Observable vs Promise: An </a:t>
            </a:r>
            <a:r>
              <a:rPr lang="en-US" sz="2000" b="1" i="1" dirty="0">
                <a:solidFill>
                  <a:schemeClr val="tx1"/>
                </a:solidFill>
              </a:rPr>
              <a:t>Observable</a:t>
            </a:r>
            <a:r>
              <a:rPr lang="en-US" sz="2000" dirty="0">
                <a:solidFill>
                  <a:schemeClr val="tx1"/>
                </a:solidFill>
              </a:rPr>
              <a:t> deals with a collection, while a Promise deals with just one value/object.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b="1" i="1" dirty="0">
                <a:solidFill>
                  <a:schemeClr val="tx1"/>
                </a:solidFill>
              </a:rPr>
              <a:t>Observables</a:t>
            </a:r>
            <a:r>
              <a:rPr lang="en-US" sz="2000" dirty="0">
                <a:solidFill>
                  <a:schemeClr val="tx1"/>
                </a:solidFill>
              </a:rPr>
              <a:t> are not like </a:t>
            </a:r>
            <a:r>
              <a:rPr lang="en-US" sz="2000" b="1" i="1" dirty="0" err="1">
                <a:solidFill>
                  <a:schemeClr val="tx1"/>
                </a:solidFill>
              </a:rPr>
              <a:t>EventEmitters</a:t>
            </a:r>
            <a:r>
              <a:rPr lang="en-US" sz="2000" dirty="0">
                <a:solidFill>
                  <a:schemeClr val="tx1"/>
                </a:solidFill>
              </a:rPr>
              <a:t> nor are they like </a:t>
            </a:r>
            <a:r>
              <a:rPr lang="en-US" sz="2000" b="1" i="1" dirty="0">
                <a:solidFill>
                  <a:schemeClr val="tx1"/>
                </a:solidFill>
              </a:rPr>
              <a:t>Promises</a:t>
            </a:r>
            <a:r>
              <a:rPr lang="en-US" sz="2000" dirty="0">
                <a:solidFill>
                  <a:schemeClr val="tx1"/>
                </a:solidFill>
              </a:rPr>
              <a:t> for multiple values.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b="1" i="1" dirty="0">
                <a:solidFill>
                  <a:schemeClr val="tx1"/>
                </a:solidFill>
              </a:rPr>
              <a:t>Pull</a:t>
            </a:r>
            <a:r>
              <a:rPr lang="en-US" sz="2000" dirty="0">
                <a:solidFill>
                  <a:schemeClr val="tx1"/>
                </a:solidFill>
              </a:rPr>
              <a:t> and </a:t>
            </a:r>
            <a:r>
              <a:rPr lang="en-US" sz="2000" b="1" i="1" dirty="0">
                <a:solidFill>
                  <a:schemeClr val="tx1"/>
                </a:solidFill>
              </a:rPr>
              <a:t>Push</a:t>
            </a:r>
            <a:r>
              <a:rPr lang="en-US" sz="2000" dirty="0">
                <a:solidFill>
                  <a:schemeClr val="tx1"/>
                </a:solidFill>
              </a:rPr>
              <a:t> relationships. </a:t>
            </a:r>
          </a:p>
          <a:p>
            <a:pPr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Pull – the </a:t>
            </a:r>
            <a:r>
              <a:rPr lang="en-US" sz="1800" u="sng" dirty="0">
                <a:solidFill>
                  <a:schemeClr val="tx1"/>
                </a:solidFill>
              </a:rPr>
              <a:t>consumer</a:t>
            </a:r>
            <a:r>
              <a:rPr lang="en-US" sz="1800" dirty="0">
                <a:solidFill>
                  <a:schemeClr val="tx1"/>
                </a:solidFill>
              </a:rPr>
              <a:t> pulls data when it wants.</a:t>
            </a:r>
          </a:p>
          <a:p>
            <a:pPr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Push – The </a:t>
            </a:r>
            <a:r>
              <a:rPr lang="en-US" sz="1800" u="sng" dirty="0">
                <a:solidFill>
                  <a:schemeClr val="tx1"/>
                </a:solidFill>
              </a:rPr>
              <a:t>producer</a:t>
            </a:r>
            <a:r>
              <a:rPr lang="en-US" sz="1800" dirty="0">
                <a:solidFill>
                  <a:schemeClr val="tx1"/>
                </a:solidFill>
              </a:rPr>
              <a:t> Pushes data when a change is made.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A54E89E4-FD9A-4999-B573-1020253DC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489845"/>
              </p:ext>
            </p:extLst>
          </p:nvPr>
        </p:nvGraphicFramePr>
        <p:xfrm>
          <a:off x="6015638" y="4162135"/>
          <a:ext cx="5304825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082">
                  <a:extLst>
                    <a:ext uri="{9D8B030D-6E8A-4147-A177-3AD203B41FA5}">
                      <a16:colId xmlns:a16="http://schemas.microsoft.com/office/drawing/2014/main" val="3041263774"/>
                    </a:ext>
                  </a:extLst>
                </a:gridCol>
                <a:gridCol w="2500600">
                  <a:extLst>
                    <a:ext uri="{9D8B030D-6E8A-4147-A177-3AD203B41FA5}">
                      <a16:colId xmlns:a16="http://schemas.microsoft.com/office/drawing/2014/main" val="1246861846"/>
                    </a:ext>
                  </a:extLst>
                </a:gridCol>
                <a:gridCol w="2036143">
                  <a:extLst>
                    <a:ext uri="{9D8B030D-6E8A-4147-A177-3AD203B41FA5}">
                      <a16:colId xmlns:a16="http://schemas.microsoft.com/office/drawing/2014/main" val="42870386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Producer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Consumer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340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A8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Passive – sends data only when requested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Active – requests data as needed.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935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Push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A8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Active – Sends data when a change occurs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Passive – reacts to data received.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3690784"/>
                  </a:ext>
                </a:extLst>
              </a:tr>
            </a:tbl>
          </a:graphicData>
        </a:graphic>
      </p:graphicFrame>
      <p:graphicFrame>
        <p:nvGraphicFramePr>
          <p:cNvPr id="13" name="Table 11">
            <a:extLst>
              <a:ext uri="{FF2B5EF4-FFF2-40B4-BE49-F238E27FC236}">
                <a16:creationId xmlns:a16="http://schemas.microsoft.com/office/drawing/2014/main" id="{CFFC6021-3564-4990-8984-D04D5DB880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912704"/>
              </p:ext>
            </p:extLst>
          </p:nvPr>
        </p:nvGraphicFramePr>
        <p:xfrm>
          <a:off x="6015638" y="2393985"/>
          <a:ext cx="5304824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082">
                  <a:extLst>
                    <a:ext uri="{9D8B030D-6E8A-4147-A177-3AD203B41FA5}">
                      <a16:colId xmlns:a16="http://schemas.microsoft.com/office/drawing/2014/main" val="3041263774"/>
                    </a:ext>
                  </a:extLst>
                </a:gridCol>
                <a:gridCol w="2081000">
                  <a:extLst>
                    <a:ext uri="{9D8B030D-6E8A-4147-A177-3AD203B41FA5}">
                      <a16:colId xmlns:a16="http://schemas.microsoft.com/office/drawing/2014/main" val="1246861846"/>
                    </a:ext>
                  </a:extLst>
                </a:gridCol>
                <a:gridCol w="2455742">
                  <a:extLst>
                    <a:ext uri="{9D8B030D-6E8A-4147-A177-3AD203B41FA5}">
                      <a16:colId xmlns:a16="http://schemas.microsoft.com/office/drawing/2014/main" val="42870386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Single 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Multiple (collection)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340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Pull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A8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Function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Iterator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935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bg1"/>
                          </a:solidFill>
                        </a:rPr>
                        <a:t>Push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A8B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Promise(Producer)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Observable(Producer)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3690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7240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2B5F2-D453-469F-8D24-FDA7EA534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341" y="268673"/>
            <a:ext cx="6085677" cy="1450757"/>
          </a:xfrm>
        </p:spPr>
        <p:txBody>
          <a:bodyPr>
            <a:normAutofit/>
          </a:bodyPr>
          <a:lstStyle/>
          <a:p>
            <a:r>
              <a:rPr lang="en-US" b="0" i="0" dirty="0" err="1">
                <a:solidFill>
                  <a:schemeClr val="tx1"/>
                </a:solidFill>
                <a:effectLst/>
              </a:rPr>
              <a:t>RxJS</a:t>
            </a:r>
            <a:r>
              <a:rPr lang="en-US" dirty="0">
                <a:solidFill>
                  <a:schemeClr val="tx1"/>
                </a:solidFill>
              </a:rPr>
              <a:t> - Observables</a:t>
            </a:r>
            <a:br>
              <a:rPr lang="en-US" sz="4400" b="0" i="0" dirty="0">
                <a:solidFill>
                  <a:srgbClr val="444444"/>
                </a:solidFill>
                <a:effectLst/>
                <a:latin typeface="Roboto"/>
              </a:rPr>
            </a:br>
            <a:r>
              <a:rPr lang="en-US" sz="1400" dirty="0">
                <a:hlinkClick r:id="rId2"/>
              </a:rPr>
              <a:t>https://rxjs-dev.firebaseapp.com/guide/observable</a:t>
            </a:r>
            <a:endParaRPr 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82D0B-779D-4023-890C-1DFC07333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3341" y="1914944"/>
            <a:ext cx="4775294" cy="4477705"/>
          </a:xfrm>
          <a:noFill/>
        </p:spPr>
        <p:txBody>
          <a:bodyPr anchor="ctr"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400" dirty="0">
                <a:solidFill>
                  <a:schemeClr val="tx1"/>
                </a:solidFill>
              </a:rPr>
              <a:t>An </a:t>
            </a:r>
            <a:r>
              <a:rPr lang="en-US" sz="2400" b="1" i="1" dirty="0">
                <a:solidFill>
                  <a:schemeClr val="tx1"/>
                </a:solidFill>
              </a:rPr>
              <a:t>Observable</a:t>
            </a:r>
            <a:r>
              <a:rPr lang="en-US" sz="2400" dirty="0">
                <a:solidFill>
                  <a:schemeClr val="tx1"/>
                </a:solidFill>
              </a:rPr>
              <a:t> can return multiple values over time. Subscribing to an </a:t>
            </a:r>
            <a:r>
              <a:rPr lang="en-US" sz="2400" b="1" i="1" dirty="0">
                <a:solidFill>
                  <a:schemeClr val="tx1"/>
                </a:solidFill>
              </a:rPr>
              <a:t>Observable</a:t>
            </a:r>
            <a:r>
              <a:rPr lang="en-US" sz="2400" dirty="0">
                <a:solidFill>
                  <a:schemeClr val="tx1"/>
                </a:solidFill>
              </a:rPr>
              <a:t> is just like calling a Function.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2400" dirty="0">
                <a:solidFill>
                  <a:schemeClr val="tx1"/>
                </a:solidFill>
              </a:rPr>
              <a:t>In this </a:t>
            </a:r>
            <a:r>
              <a:rPr lang="en-US" sz="2400" b="1" i="1" dirty="0" err="1">
                <a:solidFill>
                  <a:schemeClr val="tx1"/>
                </a:solidFill>
              </a:rPr>
              <a:t>RxJS</a:t>
            </a:r>
            <a:r>
              <a:rPr lang="en-US" sz="2400" dirty="0">
                <a:solidFill>
                  <a:schemeClr val="tx1"/>
                </a:solidFill>
              </a:rPr>
              <a:t> example, we:</a:t>
            </a:r>
          </a:p>
          <a:p>
            <a:pPr lvl="1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(Line 1)</a:t>
            </a:r>
            <a:r>
              <a:rPr lang="en-US" sz="2000" dirty="0">
                <a:solidFill>
                  <a:srgbClr val="FF0000"/>
                </a:solidFill>
              </a:rPr>
              <a:t>import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b="1" i="1" dirty="0">
                <a:solidFill>
                  <a:schemeClr val="tx1"/>
                </a:solidFill>
              </a:rPr>
              <a:t>Observable</a:t>
            </a:r>
            <a:r>
              <a:rPr lang="en-US" sz="2000" dirty="0">
                <a:solidFill>
                  <a:schemeClr val="tx1"/>
                </a:solidFill>
              </a:rPr>
              <a:t> from the </a:t>
            </a:r>
            <a:r>
              <a:rPr lang="en-US" sz="2000" b="1" i="1" dirty="0" err="1">
                <a:solidFill>
                  <a:schemeClr val="tx1"/>
                </a:solidFill>
              </a:rPr>
              <a:t>RxJS</a:t>
            </a:r>
            <a:r>
              <a:rPr lang="en-US" sz="2000" dirty="0">
                <a:solidFill>
                  <a:schemeClr val="tx1"/>
                </a:solidFill>
              </a:rPr>
              <a:t> Library.</a:t>
            </a:r>
          </a:p>
          <a:p>
            <a:pPr lvl="1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(Lines 3-11)Create an </a:t>
            </a:r>
            <a:r>
              <a:rPr lang="en-US" sz="2000" b="1" i="1" dirty="0">
                <a:solidFill>
                  <a:schemeClr val="tx1"/>
                </a:solidFill>
              </a:rPr>
              <a:t>Observable</a:t>
            </a:r>
            <a:r>
              <a:rPr lang="en-US" sz="2000" dirty="0">
                <a:solidFill>
                  <a:schemeClr val="tx1"/>
                </a:solidFill>
              </a:rPr>
              <a:t> collection which has one parameter (using a lambda function). </a:t>
            </a:r>
          </a:p>
          <a:p>
            <a:pPr lvl="2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The </a:t>
            </a:r>
            <a:r>
              <a:rPr lang="en-US" sz="1600" b="1" i="1" dirty="0">
                <a:solidFill>
                  <a:schemeClr val="tx1"/>
                </a:solidFill>
              </a:rPr>
              <a:t>Observable</a:t>
            </a:r>
            <a:r>
              <a:rPr lang="en-US" sz="1600" dirty="0">
                <a:solidFill>
                  <a:schemeClr val="tx1"/>
                </a:solidFill>
              </a:rPr>
              <a:t> actions are invoked in order. </a:t>
            </a:r>
          </a:p>
          <a:p>
            <a:pPr lvl="2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.next()</a:t>
            </a:r>
            <a:r>
              <a:rPr lang="en-US" sz="1600" dirty="0">
                <a:solidFill>
                  <a:schemeClr val="tx1"/>
                </a:solidFill>
              </a:rPr>
              <a:t> is invoked with 1, 2, and 3, </a:t>
            </a:r>
          </a:p>
          <a:p>
            <a:pPr lvl="2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then execution waits 1 second with </a:t>
            </a:r>
            <a:r>
              <a:rPr lang="en-US" sz="1600" dirty="0" err="1">
                <a:solidFill>
                  <a:srgbClr val="FF0000"/>
                </a:solidFill>
              </a:rPr>
              <a:t>setTimeout</a:t>
            </a:r>
            <a:r>
              <a:rPr lang="en-US" sz="1600" dirty="0">
                <a:solidFill>
                  <a:srgbClr val="FF0000"/>
                </a:solidFill>
              </a:rPr>
              <a:t>()</a:t>
            </a:r>
            <a:r>
              <a:rPr lang="en-US" sz="1600" dirty="0">
                <a:solidFill>
                  <a:schemeClr val="tx1"/>
                </a:solidFill>
              </a:rPr>
              <a:t> and adds 4. </a:t>
            </a:r>
          </a:p>
          <a:p>
            <a:pPr lvl="2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Finally, the observable is marked </a:t>
            </a:r>
            <a:r>
              <a:rPr lang="en-US" sz="1600" dirty="0">
                <a:solidFill>
                  <a:srgbClr val="FF0000"/>
                </a:solidFill>
              </a:rPr>
              <a:t>.complete()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lvl="1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(Line 14) </a:t>
            </a:r>
            <a:r>
              <a:rPr lang="en-US" sz="2000" b="1" i="1" dirty="0">
                <a:solidFill>
                  <a:schemeClr val="tx1"/>
                </a:solidFill>
              </a:rPr>
              <a:t>Subscribe</a:t>
            </a:r>
            <a:r>
              <a:rPr lang="en-US" sz="2000" dirty="0">
                <a:solidFill>
                  <a:schemeClr val="tx1"/>
                </a:solidFill>
              </a:rPr>
              <a:t> to the Observable.</a:t>
            </a:r>
          </a:p>
          <a:p>
            <a:pPr lvl="1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(Line 15-17) </a:t>
            </a:r>
            <a:r>
              <a:rPr lang="en-US" sz="2000" b="1" i="1" dirty="0">
                <a:solidFill>
                  <a:schemeClr val="tx1"/>
                </a:solidFill>
              </a:rPr>
              <a:t>Observables</a:t>
            </a:r>
            <a:r>
              <a:rPr lang="en-US" sz="2000" dirty="0">
                <a:solidFill>
                  <a:schemeClr val="tx1"/>
                </a:solidFill>
              </a:rPr>
              <a:t> only return: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next(x)</a:t>
            </a:r>
            <a:r>
              <a:rPr lang="en-US" sz="1600" dirty="0">
                <a:solidFill>
                  <a:schemeClr val="tx1"/>
                </a:solidFill>
              </a:rPr>
              <a:t> iterates over the </a:t>
            </a:r>
            <a:r>
              <a:rPr lang="en-US" sz="1600" b="1" i="1" dirty="0">
                <a:solidFill>
                  <a:schemeClr val="tx1"/>
                </a:solidFill>
              </a:rPr>
              <a:t>Observable</a:t>
            </a:r>
            <a:r>
              <a:rPr lang="en-US" sz="1600" dirty="0">
                <a:solidFill>
                  <a:schemeClr val="tx1"/>
                </a:solidFill>
              </a:rPr>
              <a:t> values.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error(err)</a:t>
            </a:r>
            <a:r>
              <a:rPr lang="en-US" sz="1600" dirty="0">
                <a:solidFill>
                  <a:schemeClr val="tx1"/>
                </a:solidFill>
              </a:rPr>
              <a:t> catches any error and stops further execution.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complete()</a:t>
            </a:r>
            <a:r>
              <a:rPr lang="en-US" sz="1600" dirty="0">
                <a:solidFill>
                  <a:schemeClr val="tx1"/>
                </a:solidFill>
              </a:rPr>
              <a:t> is used for clean-up after all desired values have been iterated over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CA5A6D-FD4E-41F0-86F0-AB89B62C5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11621"/>
            <a:ext cx="5108372" cy="4477706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D8A75C-21D1-434E-AA9B-7EC637789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427" y="3353268"/>
            <a:ext cx="1840389" cy="1806097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623944-B32E-430D-9ADA-B41767B896D3}"/>
              </a:ext>
            </a:extLst>
          </p:cNvPr>
          <p:cNvSpPr txBox="1"/>
          <p:nvPr/>
        </p:nvSpPr>
        <p:spPr>
          <a:xfrm>
            <a:off x="9132407" y="3111046"/>
            <a:ext cx="1868065" cy="276999"/>
          </a:xfrm>
          <a:prstGeom prst="rect">
            <a:avLst/>
          </a:prstGeom>
          <a:solidFill>
            <a:srgbClr val="F8F8F8"/>
          </a:solidFill>
          <a:ln w="25400">
            <a:solidFill>
              <a:schemeClr val="accent2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The result of this code is:</a:t>
            </a:r>
          </a:p>
        </p:txBody>
      </p:sp>
    </p:spTree>
    <p:extLst>
      <p:ext uri="{BB962C8B-B14F-4D97-AF65-F5344CB8AC3E}">
        <p14:creationId xmlns:p14="http://schemas.microsoft.com/office/powerpoint/2010/main" val="4251582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2B5F2-D453-469F-8D24-FDA7EA534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5553777" cy="1450757"/>
          </a:xfrm>
        </p:spPr>
        <p:txBody>
          <a:bodyPr>
            <a:normAutofit fontScale="90000"/>
          </a:bodyPr>
          <a:lstStyle/>
          <a:p>
            <a:r>
              <a:rPr lang="en-US" b="0" i="0" dirty="0" err="1">
                <a:solidFill>
                  <a:schemeClr val="tx1"/>
                </a:solidFill>
                <a:effectLst/>
              </a:rPr>
              <a:t>RxJS</a:t>
            </a:r>
            <a:r>
              <a:rPr lang="en-US" dirty="0">
                <a:solidFill>
                  <a:schemeClr val="tx1"/>
                </a:solidFill>
              </a:rPr>
              <a:t> - Observables</a:t>
            </a:r>
            <a:br>
              <a:rPr lang="en-US" sz="4400" b="0" i="0" dirty="0">
                <a:solidFill>
                  <a:srgbClr val="444444"/>
                </a:solidFill>
                <a:effectLst/>
                <a:latin typeface="Roboto"/>
              </a:rPr>
            </a:br>
            <a:r>
              <a:rPr lang="en-US" sz="1600" dirty="0">
                <a:hlinkClick r:id="rId2"/>
              </a:rPr>
              <a:t>https://rxjs-dev.firebaseapp.com/guide/observable</a:t>
            </a:r>
            <a:endParaRPr 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82D0B-779D-4023-890C-1DFC07333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003" y="1909619"/>
            <a:ext cx="4803634" cy="451704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b="1" i="1" dirty="0">
                <a:solidFill>
                  <a:schemeClr val="tx1"/>
                </a:solidFill>
              </a:rPr>
              <a:t>Observable</a:t>
            </a:r>
            <a:r>
              <a:rPr lang="en-US" dirty="0">
                <a:solidFill>
                  <a:schemeClr val="tx1"/>
                </a:solidFill>
              </a:rPr>
              <a:t> is</a:t>
            </a:r>
            <a:r>
              <a:rPr lang="en-US" sz="1800" dirty="0">
                <a:solidFill>
                  <a:schemeClr val="tx1"/>
                </a:solidFill>
              </a:rPr>
              <a:t> Lazy-loaded. It is </a:t>
            </a:r>
            <a:r>
              <a:rPr lang="en-US" dirty="0">
                <a:solidFill>
                  <a:schemeClr val="tx1"/>
                </a:solidFill>
              </a:rPr>
              <a:t>not invoked until it is </a:t>
            </a:r>
            <a:r>
              <a:rPr lang="en-US" b="1" i="1" dirty="0">
                <a:solidFill>
                  <a:schemeClr val="tx1"/>
                </a:solidFill>
              </a:rPr>
              <a:t>Subscribed</a:t>
            </a:r>
            <a:r>
              <a:rPr lang="en-US" dirty="0">
                <a:solidFill>
                  <a:schemeClr val="tx1"/>
                </a:solidFill>
              </a:rPr>
              <a:t> to on line 14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r>
              <a:rPr lang="en-US" dirty="0">
                <a:solidFill>
                  <a:schemeClr val="tx1"/>
                </a:solidFill>
              </a:rPr>
              <a:t>At that point it is initialized, iterated over, and its values are printed to the console.</a:t>
            </a:r>
          </a:p>
          <a:p>
            <a:r>
              <a:rPr lang="en-US" b="1" i="1" dirty="0">
                <a:solidFill>
                  <a:schemeClr val="tx1"/>
                </a:solidFill>
              </a:rPr>
              <a:t>Observables</a:t>
            </a:r>
            <a:r>
              <a:rPr lang="en-US" dirty="0">
                <a:solidFill>
                  <a:schemeClr val="tx1"/>
                </a:solidFill>
              </a:rPr>
              <a:t> can run synchronously or asynchronously.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function() </a:t>
            </a:r>
            <a:r>
              <a:rPr lang="en-US" dirty="0">
                <a:solidFill>
                  <a:schemeClr val="tx1"/>
                </a:solidFill>
              </a:rPr>
              <a:t>means "give me one value synchronously"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observable.subscribe</a:t>
            </a:r>
            <a:r>
              <a:rPr lang="en-US" dirty="0">
                <a:solidFill>
                  <a:srgbClr val="FF0000"/>
                </a:solidFill>
              </a:rPr>
              <a:t>() </a:t>
            </a:r>
            <a:r>
              <a:rPr lang="en-US" dirty="0">
                <a:solidFill>
                  <a:schemeClr val="tx1"/>
                </a:solidFill>
              </a:rPr>
              <a:t>means "give me all values, either synchronously or asynchronously"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2E4F36-8BDC-472C-9825-3609342C2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11621"/>
            <a:ext cx="5108372" cy="4477706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8FD765-51B5-4C58-A477-1CA5DED25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427" y="3353268"/>
            <a:ext cx="1840389" cy="1806097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8DCDFE8-21D6-448E-A3EC-13E64D772E5C}"/>
              </a:ext>
            </a:extLst>
          </p:cNvPr>
          <p:cNvSpPr txBox="1"/>
          <p:nvPr/>
        </p:nvSpPr>
        <p:spPr>
          <a:xfrm>
            <a:off x="9132407" y="3111046"/>
            <a:ext cx="1868065" cy="276999"/>
          </a:xfrm>
          <a:prstGeom prst="rect">
            <a:avLst/>
          </a:prstGeom>
          <a:solidFill>
            <a:srgbClr val="F8F8F8"/>
          </a:solidFill>
          <a:ln w="25400">
            <a:solidFill>
              <a:schemeClr val="accent2"/>
            </a:solidFill>
          </a:ln>
        </p:spPr>
        <p:txBody>
          <a:bodyPr wrap="square" anchor="ctr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The result of this code is:</a:t>
            </a:r>
          </a:p>
        </p:txBody>
      </p:sp>
    </p:spTree>
    <p:extLst>
      <p:ext uri="{BB962C8B-B14F-4D97-AF65-F5344CB8AC3E}">
        <p14:creationId xmlns:p14="http://schemas.microsoft.com/office/powerpoint/2010/main" val="3147307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2B5F2-D453-469F-8D24-FDA7EA534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 err="1">
                <a:solidFill>
                  <a:schemeClr val="tx1"/>
                </a:solidFill>
                <a:effectLst/>
              </a:rPr>
              <a:t>RxJS</a:t>
            </a:r>
            <a:r>
              <a:rPr lang="en-US" dirty="0">
                <a:solidFill>
                  <a:schemeClr val="tx1"/>
                </a:solidFill>
              </a:rPr>
              <a:t> – Observers </a:t>
            </a:r>
            <a:r>
              <a:rPr lang="en-US" sz="2800" dirty="0">
                <a:solidFill>
                  <a:srgbClr val="444444"/>
                </a:solidFill>
              </a:rPr>
              <a:t>(</a:t>
            </a:r>
            <a:r>
              <a:rPr lang="en-US" sz="2800" dirty="0">
                <a:solidFill>
                  <a:srgbClr val="FF0000"/>
                </a:solidFill>
              </a:rPr>
              <a:t>next()</a:t>
            </a:r>
            <a:r>
              <a:rPr lang="en-US" sz="2800" dirty="0">
                <a:solidFill>
                  <a:srgbClr val="444444"/>
                </a:solidFill>
              </a:rPr>
              <a:t>, </a:t>
            </a:r>
            <a:r>
              <a:rPr lang="en-US" sz="2800" dirty="0">
                <a:solidFill>
                  <a:srgbClr val="FF0000"/>
                </a:solidFill>
              </a:rPr>
              <a:t>error()</a:t>
            </a:r>
            <a:r>
              <a:rPr lang="en-US" sz="2800" dirty="0">
                <a:solidFill>
                  <a:srgbClr val="444444"/>
                </a:solidFill>
              </a:rPr>
              <a:t>, </a:t>
            </a:r>
            <a:r>
              <a:rPr lang="en-US" sz="2800" dirty="0">
                <a:solidFill>
                  <a:srgbClr val="FF0000"/>
                </a:solidFill>
              </a:rPr>
              <a:t>complete()</a:t>
            </a:r>
            <a:r>
              <a:rPr lang="en-US" sz="2800" dirty="0">
                <a:solidFill>
                  <a:srgbClr val="444444"/>
                </a:solidFill>
              </a:rPr>
              <a:t>)</a:t>
            </a:r>
            <a:br>
              <a:rPr lang="en-US" sz="4400" b="0" i="0" dirty="0">
                <a:solidFill>
                  <a:srgbClr val="444444"/>
                </a:solidFill>
                <a:effectLst/>
                <a:latin typeface="Roboto"/>
              </a:rPr>
            </a:br>
            <a:r>
              <a:rPr lang="en-US" sz="1400" dirty="0">
                <a:hlinkClick r:id="rId2"/>
              </a:rPr>
              <a:t>https://rxjs-dev.firebaseapp.com/guide/observer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82D0B-779D-4023-890C-1DFC07333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8726" y="1905803"/>
            <a:ext cx="4465028" cy="4475746"/>
          </a:xfrm>
        </p:spPr>
        <p:txBody>
          <a:bodyPr anchor="ctr">
            <a:normAutofit fontScale="85000" lnSpcReduction="20000"/>
          </a:bodyPr>
          <a:lstStyle/>
          <a:p>
            <a:r>
              <a:rPr lang="en-US" b="1" i="1" dirty="0">
                <a:solidFill>
                  <a:schemeClr val="tx1"/>
                </a:solidFill>
              </a:rPr>
              <a:t>Observers</a:t>
            </a:r>
            <a:r>
              <a:rPr lang="en-US" dirty="0">
                <a:solidFill>
                  <a:schemeClr val="tx1"/>
                </a:solidFill>
              </a:rPr>
              <a:t> are a set of three </a:t>
            </a:r>
            <a:r>
              <a:rPr lang="en-US" b="1" i="1" dirty="0" err="1">
                <a:solidFill>
                  <a:schemeClr val="tx1"/>
                </a:solidFill>
              </a:rPr>
              <a:t>RxJS</a:t>
            </a:r>
            <a:r>
              <a:rPr lang="en-US" dirty="0">
                <a:solidFill>
                  <a:schemeClr val="tx1"/>
                </a:solidFill>
              </a:rPr>
              <a:t> callbacks that consume the values delivered by an </a:t>
            </a:r>
            <a:r>
              <a:rPr lang="en-US" b="1" i="1" dirty="0">
                <a:solidFill>
                  <a:schemeClr val="tx1"/>
                </a:solidFill>
              </a:rPr>
              <a:t>Observable</a:t>
            </a:r>
            <a:r>
              <a:rPr lang="en-US" dirty="0">
                <a:solidFill>
                  <a:schemeClr val="tx1"/>
                </a:solidFill>
              </a:rPr>
              <a:t>. There is one callback for each type of notification delivered by the </a:t>
            </a:r>
            <a:r>
              <a:rPr lang="en-US" b="1" i="1" dirty="0">
                <a:solidFill>
                  <a:schemeClr val="tx1"/>
                </a:solidFill>
              </a:rPr>
              <a:t>Observable</a:t>
            </a:r>
            <a:r>
              <a:rPr lang="en-US" dirty="0">
                <a:solidFill>
                  <a:schemeClr val="tx1"/>
                </a:solidFill>
              </a:rPr>
              <a:t>: </a:t>
            </a:r>
            <a:r>
              <a:rPr lang="en-US" dirty="0">
                <a:solidFill>
                  <a:srgbClr val="FF0000"/>
                </a:solidFill>
              </a:rPr>
              <a:t>next()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</a:rPr>
              <a:t>error()</a:t>
            </a:r>
            <a:r>
              <a:rPr lang="en-US" dirty="0">
                <a:solidFill>
                  <a:schemeClr val="tx1"/>
                </a:solidFill>
              </a:rPr>
              <a:t>, and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complete()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</a:rPr>
              <a:t>You can create your own </a:t>
            </a:r>
            <a:r>
              <a:rPr lang="en-US" b="1" i="1" dirty="0">
                <a:solidFill>
                  <a:schemeClr val="tx1"/>
                </a:solidFill>
              </a:rPr>
              <a:t>Observable</a:t>
            </a:r>
            <a:r>
              <a:rPr lang="en-US" dirty="0">
                <a:solidFill>
                  <a:schemeClr val="tx1"/>
                </a:solidFill>
              </a:rPr>
              <a:t> and pass it to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.subscribe()</a:t>
            </a:r>
            <a:r>
              <a:rPr lang="en-US" dirty="0">
                <a:solidFill>
                  <a:schemeClr val="tx1"/>
                </a:solidFill>
              </a:rPr>
              <a:t> or you can provide each callback as arguments to </a:t>
            </a:r>
            <a:r>
              <a:rPr lang="en-US" dirty="0">
                <a:solidFill>
                  <a:srgbClr val="FF0000"/>
                </a:solidFill>
              </a:rPr>
              <a:t>.subscribe()</a:t>
            </a:r>
            <a:r>
              <a:rPr lang="en-US" dirty="0"/>
              <a:t>. </a:t>
            </a:r>
          </a:p>
          <a:p>
            <a:r>
              <a:rPr lang="en-US" dirty="0">
                <a:solidFill>
                  <a:srgbClr val="FF0000"/>
                </a:solidFill>
              </a:rPr>
              <a:t>.subscribe()</a:t>
            </a:r>
            <a:r>
              <a:rPr lang="en-US" dirty="0">
                <a:solidFill>
                  <a:schemeClr val="tx1"/>
                </a:solidFill>
              </a:rPr>
              <a:t> will instantiate an </a:t>
            </a:r>
            <a:r>
              <a:rPr lang="en-US" b="1" i="1" dirty="0">
                <a:solidFill>
                  <a:schemeClr val="tx1"/>
                </a:solidFill>
              </a:rPr>
              <a:t>Observer</a:t>
            </a:r>
            <a:r>
              <a:rPr lang="en-US" dirty="0">
                <a:solidFill>
                  <a:schemeClr val="tx1"/>
                </a:solidFill>
              </a:rPr>
              <a:t> object using the </a:t>
            </a:r>
            <a:r>
              <a:rPr lang="en-US" u="sng" dirty="0">
                <a:solidFill>
                  <a:schemeClr val="tx1"/>
                </a:solidFill>
              </a:rPr>
              <a:t>first</a:t>
            </a:r>
            <a:r>
              <a:rPr lang="en-US" dirty="0">
                <a:solidFill>
                  <a:schemeClr val="tx1"/>
                </a:solidFill>
              </a:rPr>
              <a:t> callback argument as the </a:t>
            </a:r>
            <a:r>
              <a:rPr lang="en-US" dirty="0">
                <a:solidFill>
                  <a:srgbClr val="FF0000"/>
                </a:solidFill>
              </a:rPr>
              <a:t>next()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observer.</a:t>
            </a:r>
          </a:p>
          <a:p>
            <a:r>
              <a:rPr lang="en-US" b="1" i="1" dirty="0">
                <a:solidFill>
                  <a:schemeClr val="tx1"/>
                </a:solidFill>
              </a:rPr>
              <a:t>Observers</a:t>
            </a:r>
            <a:r>
              <a:rPr lang="en-US" dirty="0">
                <a:solidFill>
                  <a:schemeClr val="tx1"/>
                </a:solidFill>
              </a:rPr>
              <a:t> can have fewer than three callbacks. If one of the callbacks is missing, the </a:t>
            </a:r>
            <a:r>
              <a:rPr lang="en-US" b="1" i="1" dirty="0">
                <a:solidFill>
                  <a:schemeClr val="tx1"/>
                </a:solidFill>
              </a:rPr>
              <a:t>Observable</a:t>
            </a:r>
            <a:r>
              <a:rPr lang="en-US" dirty="0">
                <a:solidFill>
                  <a:schemeClr val="tx1"/>
                </a:solidFill>
              </a:rPr>
              <a:t> executes normally. The missing callbacks cause notifications to be ignored because they don't have a corresponding callback in the </a:t>
            </a:r>
            <a:r>
              <a:rPr lang="en-US" b="1" i="1" dirty="0">
                <a:solidFill>
                  <a:schemeClr val="tx1"/>
                </a:solidFill>
              </a:rPr>
              <a:t>Observer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44D7C4-CE20-48C1-9B58-6E3295406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380" y="2295112"/>
            <a:ext cx="5324534" cy="1287892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45D675-47AC-40A6-B5D9-889316DF8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380" y="4716381"/>
            <a:ext cx="5324534" cy="1514629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A785976-FFCC-4937-9FB3-6459AD187F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6379" y="3697087"/>
            <a:ext cx="2389246" cy="373412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FC47BA-4FE1-4CC6-88B6-EF9BC6C60A5F}"/>
              </a:ext>
            </a:extLst>
          </p:cNvPr>
          <p:cNvSpPr/>
          <p:nvPr/>
        </p:nvSpPr>
        <p:spPr>
          <a:xfrm>
            <a:off x="6268416" y="2329384"/>
            <a:ext cx="659686" cy="227044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2D0987C-D4B1-40DA-B9CC-7DC3699D200E}"/>
              </a:ext>
            </a:extLst>
          </p:cNvPr>
          <p:cNvSpPr/>
          <p:nvPr/>
        </p:nvSpPr>
        <p:spPr>
          <a:xfrm>
            <a:off x="7325576" y="3788892"/>
            <a:ext cx="784339" cy="221134"/>
          </a:xfrm>
          <a:prstGeom prst="roundRect">
            <a:avLst>
              <a:gd name="adj" fmla="val 9629"/>
            </a:avLst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CD7A8AE-9D18-49F4-A7F0-A7342C3D9F77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6598259" y="2556428"/>
            <a:ext cx="1119487" cy="1232464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6181AA6-51D4-4432-A40E-C46E46A5EE7F}"/>
              </a:ext>
            </a:extLst>
          </p:cNvPr>
          <p:cNvSpPr/>
          <p:nvPr/>
        </p:nvSpPr>
        <p:spPr>
          <a:xfrm>
            <a:off x="5977281" y="5065298"/>
            <a:ext cx="4702270" cy="218972"/>
          </a:xfrm>
          <a:prstGeom prst="roundRect">
            <a:avLst>
              <a:gd name="adj" fmla="val 8439"/>
            </a:avLst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F36E424-DA30-46DF-A890-E6B70E797DD9}"/>
              </a:ext>
            </a:extLst>
          </p:cNvPr>
          <p:cNvSpPr/>
          <p:nvPr/>
        </p:nvSpPr>
        <p:spPr>
          <a:xfrm>
            <a:off x="1262062" y="4235204"/>
            <a:ext cx="4100514" cy="665409"/>
          </a:xfrm>
          <a:prstGeom prst="roundRect">
            <a:avLst>
              <a:gd name="adj" fmla="val 7664"/>
            </a:avLst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A70BCCF-1409-4109-8068-B35C838C9A00}"/>
              </a:ext>
            </a:extLst>
          </p:cNvPr>
          <p:cNvCxnSpPr>
            <a:cxnSpLocks/>
            <a:stCxn id="23" idx="3"/>
            <a:endCxn id="21" idx="1"/>
          </p:cNvCxnSpPr>
          <p:nvPr/>
        </p:nvCxnSpPr>
        <p:spPr>
          <a:xfrm>
            <a:off x="5362576" y="4567909"/>
            <a:ext cx="614705" cy="60687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57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221AF-D1B6-40DD-B227-7BD9A2C28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3362" y="2145473"/>
            <a:ext cx="5775475" cy="920694"/>
          </a:xfrm>
          <a:ln w="25400">
            <a:solidFill>
              <a:schemeClr val="accent2"/>
            </a:solidFill>
          </a:ln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 “</a:t>
            </a:r>
            <a:r>
              <a:rPr lang="en-US" b="1" i="1" dirty="0">
                <a:solidFill>
                  <a:schemeClr val="tx1"/>
                </a:solidFill>
              </a:rPr>
              <a:t>Higher-Order Observable</a:t>
            </a:r>
            <a:r>
              <a:rPr lang="en-US" dirty="0">
                <a:solidFill>
                  <a:schemeClr val="tx1"/>
                </a:solidFill>
              </a:rPr>
              <a:t>” is an </a:t>
            </a:r>
            <a:r>
              <a:rPr lang="en-US" b="1" i="1" dirty="0">
                <a:solidFill>
                  <a:schemeClr val="tx1"/>
                </a:solidFill>
              </a:rPr>
              <a:t>Observable</a:t>
            </a:r>
            <a:r>
              <a:rPr lang="en-US" dirty="0">
                <a:solidFill>
                  <a:schemeClr val="tx1"/>
                </a:solidFill>
              </a:rPr>
              <a:t> of another </a:t>
            </a:r>
            <a:r>
              <a:rPr lang="en-US" b="1" i="1" dirty="0">
                <a:solidFill>
                  <a:schemeClr val="tx1"/>
                </a:solidFill>
              </a:rPr>
              <a:t>Observable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US" b="0" i="0" dirty="0">
                <a:solidFill>
                  <a:schemeClr val="tx1"/>
                </a:solidFill>
                <a:effectLst/>
                <a:latin typeface="Roboto"/>
              </a:rPr>
              <a:t>Here we have an </a:t>
            </a:r>
            <a:r>
              <a:rPr lang="en-US" b="1" i="1" dirty="0">
                <a:solidFill>
                  <a:schemeClr val="tx1"/>
                </a:solidFill>
                <a:effectLst/>
                <a:latin typeface="Roboto"/>
              </a:rPr>
              <a:t>Observable</a:t>
            </a:r>
            <a:r>
              <a:rPr lang="en-US" b="0" i="0" dirty="0">
                <a:solidFill>
                  <a:schemeClr val="tx1"/>
                </a:solidFill>
                <a:effectLst/>
                <a:latin typeface="Roboto"/>
              </a:rPr>
              <a:t> emitting strings that are URLs of files we want to see.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38594FE-41EC-4EAF-8DBC-46DECCD37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>
            <a:normAutofit/>
          </a:bodyPr>
          <a:lstStyle/>
          <a:p>
            <a:r>
              <a:rPr lang="en-US" b="0" i="0" dirty="0" err="1">
                <a:solidFill>
                  <a:schemeClr val="tx1"/>
                </a:solidFill>
                <a:effectLst/>
              </a:rPr>
              <a:t>RxJS</a:t>
            </a:r>
            <a:r>
              <a:rPr lang="en-US" dirty="0">
                <a:solidFill>
                  <a:schemeClr val="tx1"/>
                </a:solidFill>
              </a:rPr>
              <a:t> – Higher Order Observables</a:t>
            </a:r>
            <a:br>
              <a:rPr lang="en-US" sz="4400" b="0" i="0" dirty="0">
                <a:solidFill>
                  <a:srgbClr val="444444"/>
                </a:solidFill>
                <a:effectLst/>
                <a:latin typeface="Roboto"/>
              </a:rPr>
            </a:br>
            <a:r>
              <a:rPr lang="en-US" sz="1400" dirty="0">
                <a:hlinkClick r:id="rId2"/>
              </a:rPr>
              <a:t>https://rxjs-dev.firebaseapp.com/guide/operators</a:t>
            </a:r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B2266F-39D0-4148-BA27-860A76009AC4}"/>
              </a:ext>
            </a:extLst>
          </p:cNvPr>
          <p:cNvSpPr txBox="1"/>
          <p:nvPr/>
        </p:nvSpPr>
        <p:spPr>
          <a:xfrm>
            <a:off x="6948837" y="2142836"/>
            <a:ext cx="4279950" cy="920694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2"/>
            </a:solidFill>
          </a:ln>
        </p:spPr>
        <p:txBody>
          <a:bodyPr wrap="square" anchor="ctr">
            <a:noAutofit/>
          </a:bodyPr>
          <a:lstStyle/>
          <a:p>
            <a:pPr>
              <a:lnSpc>
                <a:spcPct val="150000"/>
              </a:lnSpc>
              <a:spcAft>
                <a:spcPts val="200"/>
              </a:spcAft>
            </a:pPr>
            <a:r>
              <a:rPr lang="en-US" dirty="0">
                <a:solidFill>
                  <a:srgbClr val="00B0F0"/>
                </a:solidFill>
              </a:rPr>
              <a:t>const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fileObservable</a:t>
            </a:r>
            <a:r>
              <a:rPr lang="en-US" dirty="0">
                <a:solidFill>
                  <a:schemeClr val="bg1"/>
                </a:solidFill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urlObservable.pipe</a:t>
            </a:r>
            <a:r>
              <a:rPr lang="en-US" dirty="0">
                <a:solidFill>
                  <a:schemeClr val="bg1"/>
                </a:solidFill>
              </a:rPr>
              <a:t>(</a:t>
            </a:r>
          </a:p>
          <a:p>
            <a:pPr>
              <a:lnSpc>
                <a:spcPct val="150000"/>
              </a:lnSpc>
              <a:spcAft>
                <a:spcPts val="200"/>
              </a:spcAft>
            </a:pPr>
            <a:r>
              <a:rPr lang="en-US" dirty="0">
                <a:solidFill>
                  <a:schemeClr val="bg1"/>
                </a:solidFill>
              </a:rPr>
              <a:t>map(</a:t>
            </a:r>
            <a:r>
              <a:rPr lang="en-US" dirty="0" err="1">
                <a:solidFill>
                  <a:schemeClr val="bg1"/>
                </a:solidFill>
              </a:rPr>
              <a:t>url</a:t>
            </a:r>
            <a:r>
              <a:rPr lang="en-US" dirty="0">
                <a:solidFill>
                  <a:schemeClr val="bg1"/>
                </a:solidFill>
              </a:rPr>
              <a:t> =&gt; </a:t>
            </a:r>
            <a:r>
              <a:rPr lang="en-US" dirty="0" err="1">
                <a:solidFill>
                  <a:schemeClr val="bg1"/>
                </a:solidFill>
              </a:rPr>
              <a:t>http.</a:t>
            </a:r>
            <a:r>
              <a:rPr lang="en-US" dirty="0" err="1">
                <a:solidFill>
                  <a:srgbClr val="00B0F0"/>
                </a:solidFill>
              </a:rPr>
              <a:t>get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url</a:t>
            </a:r>
            <a:r>
              <a:rPr lang="en-US" dirty="0">
                <a:solidFill>
                  <a:schemeClr val="bg1"/>
                </a:solidFill>
              </a:rPr>
              <a:t>)));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472491D-754E-4CC1-834C-6064CACBC9A0}"/>
              </a:ext>
            </a:extLst>
          </p:cNvPr>
          <p:cNvSpPr txBox="1">
            <a:spLocks/>
          </p:cNvSpPr>
          <p:nvPr/>
        </p:nvSpPr>
        <p:spPr>
          <a:xfrm>
            <a:off x="1173362" y="3469908"/>
            <a:ext cx="4069802" cy="2565132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Work with </a:t>
            </a:r>
            <a:r>
              <a:rPr lang="en-US" sz="1800" b="1" i="1" dirty="0">
                <a:solidFill>
                  <a:schemeClr val="tx1"/>
                </a:solidFill>
              </a:rPr>
              <a:t>Higher-Order Observables</a:t>
            </a:r>
            <a:r>
              <a:rPr lang="en-US" sz="1800" dirty="0">
                <a:solidFill>
                  <a:schemeClr val="tx1"/>
                </a:solidFill>
              </a:rPr>
              <a:t> by “flattening” them. The </a:t>
            </a:r>
            <a:r>
              <a:rPr lang="en-US" sz="1800" dirty="0" err="1">
                <a:solidFill>
                  <a:srgbClr val="FF0000"/>
                </a:solidFill>
              </a:rPr>
              <a:t>concatAll</a:t>
            </a:r>
            <a:r>
              <a:rPr lang="en-US" sz="1800" dirty="0">
                <a:solidFill>
                  <a:srgbClr val="FF0000"/>
                </a:solidFill>
              </a:rPr>
              <a:t>() </a:t>
            </a:r>
            <a:r>
              <a:rPr lang="en-US" sz="1800" dirty="0">
                <a:solidFill>
                  <a:schemeClr val="tx1"/>
                </a:solidFill>
              </a:rPr>
              <a:t>operator subscribes to each "inner" </a:t>
            </a:r>
            <a:r>
              <a:rPr lang="en-US" sz="1800" b="1" i="1" dirty="0">
                <a:solidFill>
                  <a:schemeClr val="tx1"/>
                </a:solidFill>
              </a:rPr>
              <a:t>Observable</a:t>
            </a:r>
            <a:r>
              <a:rPr lang="en-US" sz="1800" dirty="0">
                <a:solidFill>
                  <a:schemeClr val="tx1"/>
                </a:solidFill>
              </a:rPr>
              <a:t> that comes out of the "outer" </a:t>
            </a:r>
            <a:r>
              <a:rPr lang="en-US" sz="1800" b="1" i="1" dirty="0">
                <a:solidFill>
                  <a:schemeClr val="tx1"/>
                </a:solidFill>
              </a:rPr>
              <a:t>Observable</a:t>
            </a:r>
            <a:r>
              <a:rPr lang="en-US" sz="1800" dirty="0">
                <a:solidFill>
                  <a:schemeClr val="tx1"/>
                </a:solidFill>
              </a:rPr>
              <a:t> and copies all the emitted values until that </a:t>
            </a:r>
            <a:r>
              <a:rPr lang="en-US" sz="1800" b="1" i="1" dirty="0">
                <a:solidFill>
                  <a:schemeClr val="tx1"/>
                </a:solidFill>
              </a:rPr>
              <a:t>Observable</a:t>
            </a:r>
            <a:r>
              <a:rPr lang="en-US" sz="1800" dirty="0">
                <a:solidFill>
                  <a:schemeClr val="tx1"/>
                </a:solidFill>
              </a:rPr>
              <a:t> completes, then goes on to the next one. All the values are in that way concatenated.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FD8C89-388D-4E0D-8C23-1B520ED6082B}"/>
              </a:ext>
            </a:extLst>
          </p:cNvPr>
          <p:cNvSpPr txBox="1"/>
          <p:nvPr/>
        </p:nvSpPr>
        <p:spPr>
          <a:xfrm>
            <a:off x="5243164" y="3469908"/>
            <a:ext cx="4391929" cy="923330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2"/>
            </a:solidFill>
          </a:ln>
        </p:spPr>
        <p:txBody>
          <a:bodyPr wrap="square" anchor="ctr">
            <a:no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const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fileObservable</a:t>
            </a:r>
            <a:r>
              <a:rPr lang="en-US" dirty="0">
                <a:solidFill>
                  <a:schemeClr val="bg1"/>
                </a:solidFill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urlObservable.pipe</a:t>
            </a:r>
            <a:r>
              <a:rPr lang="en-US" dirty="0">
                <a:solidFill>
                  <a:schemeClr val="bg1"/>
                </a:solidFill>
              </a:rPr>
              <a:t>(</a:t>
            </a:r>
          </a:p>
          <a:p>
            <a:r>
              <a:rPr lang="en-US" dirty="0">
                <a:solidFill>
                  <a:schemeClr val="bg1"/>
                </a:solidFill>
              </a:rPr>
              <a:t>   map(</a:t>
            </a:r>
            <a:r>
              <a:rPr lang="en-US" dirty="0" err="1">
                <a:solidFill>
                  <a:schemeClr val="bg1"/>
                </a:solidFill>
              </a:rPr>
              <a:t>url</a:t>
            </a:r>
            <a:r>
              <a:rPr lang="en-US" dirty="0">
                <a:solidFill>
                  <a:schemeClr val="bg1"/>
                </a:solidFill>
              </a:rPr>
              <a:t> =&gt; </a:t>
            </a:r>
            <a:r>
              <a:rPr lang="en-US" dirty="0" err="1">
                <a:solidFill>
                  <a:schemeClr val="bg1"/>
                </a:solidFill>
              </a:rPr>
              <a:t>http.</a:t>
            </a:r>
            <a:r>
              <a:rPr lang="en-US" dirty="0" err="1">
                <a:solidFill>
                  <a:srgbClr val="00B0F0"/>
                </a:solidFill>
              </a:rPr>
              <a:t>get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url</a:t>
            </a:r>
            <a:r>
              <a:rPr lang="en-US" dirty="0">
                <a:solidFill>
                  <a:schemeClr val="bg1"/>
                </a:solidFill>
              </a:rPr>
              <a:t>)),</a:t>
            </a:r>
          </a:p>
          <a:p>
            <a:r>
              <a:rPr lang="en-US" dirty="0">
                <a:solidFill>
                  <a:schemeClr val="bg1"/>
                </a:solidFill>
              </a:rPr>
              <a:t>   </a:t>
            </a:r>
            <a:r>
              <a:rPr lang="en-US" dirty="0" err="1">
                <a:solidFill>
                  <a:schemeClr val="bg1"/>
                </a:solidFill>
              </a:rPr>
              <a:t>concatAll</a:t>
            </a:r>
            <a:r>
              <a:rPr lang="en-US" dirty="0">
                <a:solidFill>
                  <a:schemeClr val="bg1"/>
                </a:solidFill>
              </a:rPr>
              <a:t>());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A205D0-F895-439F-BA67-57659D9FC3E6}"/>
              </a:ext>
            </a:extLst>
          </p:cNvPr>
          <p:cNvSpPr txBox="1"/>
          <p:nvPr/>
        </p:nvSpPr>
        <p:spPr>
          <a:xfrm>
            <a:off x="6220086" y="4602930"/>
            <a:ext cx="5008701" cy="1631216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Other </a:t>
            </a:r>
            <a:r>
              <a:rPr lang="en-US" sz="2000" b="1" i="1" dirty="0">
                <a:solidFill>
                  <a:schemeClr val="bg1"/>
                </a:solidFill>
              </a:rPr>
              <a:t>Operators</a:t>
            </a:r>
            <a:r>
              <a:rPr lang="en-US" sz="2000" dirty="0">
                <a:solidFill>
                  <a:schemeClr val="bg1"/>
                </a:solidFill>
              </a:rPr>
              <a:t> (called </a:t>
            </a:r>
            <a:r>
              <a:rPr lang="en-US" sz="2000" b="1" i="1" dirty="0">
                <a:solidFill>
                  <a:schemeClr val="bg1"/>
                </a:solidFill>
              </a:rPr>
              <a:t>Join Operators</a:t>
            </a:r>
            <a:r>
              <a:rPr lang="en-US" sz="2000" dirty="0">
                <a:solidFill>
                  <a:schemeClr val="bg1"/>
                </a:solidFill>
              </a:rPr>
              <a:t>) that are useful for flattening are:</a:t>
            </a:r>
          </a:p>
          <a:p>
            <a:pPr algn="ctr"/>
            <a:r>
              <a:rPr lang="en-US" sz="2000" dirty="0" err="1">
                <a:hlinkClick r:id="rId3"/>
              </a:rPr>
              <a:t>mergeAll</a:t>
            </a:r>
            <a:r>
              <a:rPr lang="en-US" sz="2000" dirty="0">
                <a:hlinkClick r:id="rId3"/>
              </a:rPr>
              <a:t>()</a:t>
            </a:r>
            <a:endParaRPr lang="en-US" sz="2000" dirty="0"/>
          </a:p>
          <a:p>
            <a:pPr algn="ctr"/>
            <a:r>
              <a:rPr lang="en-US" sz="2000" dirty="0" err="1">
                <a:hlinkClick r:id="rId4"/>
              </a:rPr>
              <a:t>switchAll</a:t>
            </a:r>
            <a:r>
              <a:rPr lang="en-US" sz="2000" dirty="0">
                <a:hlinkClick r:id="rId4"/>
              </a:rPr>
              <a:t>()</a:t>
            </a:r>
            <a:endParaRPr lang="en-US" sz="2000" dirty="0"/>
          </a:p>
          <a:p>
            <a:pPr algn="ctr"/>
            <a:r>
              <a:rPr lang="en-US" sz="2000" dirty="0">
                <a:hlinkClick r:id="rId5"/>
              </a:rPr>
              <a:t>exhaust()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84423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2B5F2-D453-469F-8D24-FDA7EA534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 err="1">
                <a:solidFill>
                  <a:schemeClr val="tx1"/>
                </a:solidFill>
                <a:effectLst/>
              </a:rPr>
              <a:t>RxJS</a:t>
            </a:r>
            <a:r>
              <a:rPr lang="en-US" dirty="0">
                <a:solidFill>
                  <a:schemeClr val="tx1"/>
                </a:solidFill>
              </a:rPr>
              <a:t> - Subscription</a:t>
            </a:r>
            <a:br>
              <a:rPr lang="en-US" sz="4400" b="0" i="0" dirty="0">
                <a:solidFill>
                  <a:srgbClr val="444444"/>
                </a:solidFill>
                <a:effectLst/>
                <a:latin typeface="Roboto"/>
              </a:rPr>
            </a:br>
            <a:r>
              <a:rPr lang="en-US" sz="1400" dirty="0">
                <a:hlinkClick r:id="rId2"/>
              </a:rPr>
              <a:t>https://rxjs-dev.firebaseapp.com/guide/subscription</a:t>
            </a:r>
            <a:endParaRPr 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82D0B-779D-4023-890C-1DFC07333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3488" y="1884501"/>
            <a:ext cx="4550261" cy="4497048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A </a:t>
            </a:r>
            <a:r>
              <a:rPr lang="en-US" sz="2000" b="1" i="1" dirty="0">
                <a:solidFill>
                  <a:schemeClr val="tx1"/>
                </a:solidFill>
              </a:rPr>
              <a:t>Subscription</a:t>
            </a:r>
            <a:r>
              <a:rPr lang="en-US" sz="2000" dirty="0">
                <a:solidFill>
                  <a:schemeClr val="tx1"/>
                </a:solidFill>
              </a:rPr>
              <a:t> is an object that represents the execution of an </a:t>
            </a:r>
            <a:r>
              <a:rPr lang="en-US" sz="2000" b="1" i="1" dirty="0">
                <a:solidFill>
                  <a:schemeClr val="tx1"/>
                </a:solidFill>
              </a:rPr>
              <a:t>Observable</a:t>
            </a:r>
            <a:r>
              <a:rPr lang="en-US" sz="2000" dirty="0">
                <a:solidFill>
                  <a:schemeClr val="tx1"/>
                </a:solidFill>
              </a:rPr>
              <a:t>. A </a:t>
            </a:r>
            <a:r>
              <a:rPr lang="en-US" sz="2000" b="1" i="1" dirty="0">
                <a:solidFill>
                  <a:schemeClr val="tx1"/>
                </a:solidFill>
              </a:rPr>
              <a:t>Subscription</a:t>
            </a:r>
            <a:r>
              <a:rPr lang="en-US" sz="2000" dirty="0">
                <a:solidFill>
                  <a:schemeClr val="tx1"/>
                </a:solidFill>
              </a:rPr>
              <a:t> has one method, </a:t>
            </a:r>
            <a:r>
              <a:rPr lang="en-US" sz="2000" dirty="0">
                <a:solidFill>
                  <a:srgbClr val="FF0000"/>
                </a:solidFill>
              </a:rPr>
              <a:t>.unsubscribe()</a:t>
            </a:r>
            <a:r>
              <a:rPr lang="en-US" sz="2000" dirty="0">
                <a:solidFill>
                  <a:schemeClr val="tx1"/>
                </a:solidFill>
              </a:rPr>
              <a:t>, which takes no argument. It only disposes of the resource held by the </a:t>
            </a:r>
            <a:r>
              <a:rPr lang="en-US" sz="2000" b="1" i="1" dirty="0">
                <a:solidFill>
                  <a:schemeClr val="tx1"/>
                </a:solidFill>
              </a:rPr>
              <a:t>subscription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  <a:p>
            <a:r>
              <a:rPr lang="en-US" sz="2000" b="1" i="1" dirty="0">
                <a:solidFill>
                  <a:schemeClr val="tx1"/>
                </a:solidFill>
              </a:rPr>
              <a:t>Subscriptions</a:t>
            </a:r>
            <a:r>
              <a:rPr lang="en-US" sz="2000" dirty="0">
                <a:solidFill>
                  <a:schemeClr val="tx1"/>
                </a:solidFill>
              </a:rPr>
              <a:t> can also be combined, so that a call to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.unsubscribe() </a:t>
            </a:r>
            <a:r>
              <a:rPr lang="en-US" sz="2000" dirty="0">
                <a:solidFill>
                  <a:schemeClr val="tx1"/>
                </a:solidFill>
              </a:rPr>
              <a:t>of the parent </a:t>
            </a:r>
            <a:r>
              <a:rPr lang="en-US" sz="2000" b="1" i="1" dirty="0">
                <a:solidFill>
                  <a:schemeClr val="tx1"/>
                </a:solidFill>
              </a:rPr>
              <a:t>Subscription</a:t>
            </a:r>
            <a:r>
              <a:rPr lang="en-US" sz="2000" dirty="0">
                <a:solidFill>
                  <a:schemeClr val="tx1"/>
                </a:solidFill>
              </a:rPr>
              <a:t> will unsubscribe </a:t>
            </a:r>
            <a:r>
              <a:rPr lang="en-US" sz="2000" dirty="0">
                <a:solidFill>
                  <a:srgbClr val="FF0000"/>
                </a:solidFill>
              </a:rPr>
              <a:t>.add()</a:t>
            </a:r>
            <a:r>
              <a:rPr lang="en-US" sz="2000" dirty="0">
                <a:solidFill>
                  <a:schemeClr val="tx1"/>
                </a:solidFill>
              </a:rPr>
              <a:t>‘ed </a:t>
            </a:r>
            <a:r>
              <a:rPr lang="en-US" sz="2000" b="1" i="1" dirty="0">
                <a:solidFill>
                  <a:schemeClr val="tx1"/>
                </a:solidFill>
              </a:rPr>
              <a:t>Subscriptions</a:t>
            </a:r>
            <a:r>
              <a:rPr lang="en-US" sz="2000" dirty="0">
                <a:solidFill>
                  <a:schemeClr val="tx1"/>
                </a:solidFill>
              </a:rPr>
              <a:t>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F9B237-52F5-49A3-8FDE-0BCE6BB58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821" y="2078770"/>
            <a:ext cx="5511045" cy="2224115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6B6F14-8E97-4767-B809-ECB8C0E15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820" y="4511342"/>
            <a:ext cx="5511046" cy="1754703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A17511A-1E45-4664-A08F-F2769E48CA38}"/>
              </a:ext>
            </a:extLst>
          </p:cNvPr>
          <p:cNvSpPr/>
          <p:nvPr/>
        </p:nvSpPr>
        <p:spPr>
          <a:xfrm>
            <a:off x="7021830" y="5097926"/>
            <a:ext cx="312420" cy="224845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6D87364-9CAB-46DC-8C76-1E4DCA4B0898}"/>
              </a:ext>
            </a:extLst>
          </p:cNvPr>
          <p:cNvSpPr/>
          <p:nvPr/>
        </p:nvSpPr>
        <p:spPr>
          <a:xfrm>
            <a:off x="4493396" y="5255395"/>
            <a:ext cx="1025090" cy="313158"/>
          </a:xfrm>
          <a:prstGeom prst="round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F15CE5-6921-4805-9148-928517414A7D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 flipV="1">
            <a:off x="5518486" y="5210349"/>
            <a:ext cx="1503344" cy="201625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180632B-C214-4569-8CAF-BC9616BC7CCF}"/>
              </a:ext>
            </a:extLst>
          </p:cNvPr>
          <p:cNvSpPr/>
          <p:nvPr/>
        </p:nvSpPr>
        <p:spPr>
          <a:xfrm>
            <a:off x="6623371" y="4736219"/>
            <a:ext cx="1117305" cy="165182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4705A28-0B20-4298-B25C-2BDA52B37946}"/>
              </a:ext>
            </a:extLst>
          </p:cNvPr>
          <p:cNvCxnSpPr>
            <a:cxnSpLocks/>
            <a:stCxn id="22" idx="2"/>
            <a:endCxn id="33" idx="0"/>
          </p:cNvCxnSpPr>
          <p:nvPr/>
        </p:nvCxnSpPr>
        <p:spPr>
          <a:xfrm>
            <a:off x="7182024" y="4901401"/>
            <a:ext cx="701723" cy="196525"/>
          </a:xfrm>
          <a:prstGeom prst="straightConnector1">
            <a:avLst/>
          </a:prstGeom>
          <a:ln w="1905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2BC6EF1-84B2-4FFC-8121-483D83225347}"/>
              </a:ext>
            </a:extLst>
          </p:cNvPr>
          <p:cNvSpPr/>
          <p:nvPr/>
        </p:nvSpPr>
        <p:spPr>
          <a:xfrm>
            <a:off x="7334250" y="5097926"/>
            <a:ext cx="1098994" cy="224845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183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2B5F2-D453-469F-8D24-FDA7EA534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4957777" cy="1450757"/>
          </a:xfrm>
        </p:spPr>
        <p:txBody>
          <a:bodyPr>
            <a:normAutofit/>
          </a:bodyPr>
          <a:lstStyle/>
          <a:p>
            <a:r>
              <a:rPr lang="en-US" b="0" i="0" dirty="0" err="1">
                <a:solidFill>
                  <a:schemeClr val="tx1"/>
                </a:solidFill>
                <a:effectLst/>
              </a:rPr>
              <a:t>RxJS</a:t>
            </a:r>
            <a:r>
              <a:rPr lang="en-US" dirty="0">
                <a:solidFill>
                  <a:schemeClr val="tx1"/>
                </a:solidFill>
              </a:rPr>
              <a:t> - Subject</a:t>
            </a:r>
            <a:br>
              <a:rPr lang="en-US" sz="4400" b="0" i="0" dirty="0">
                <a:solidFill>
                  <a:srgbClr val="444444"/>
                </a:solidFill>
                <a:effectLst/>
                <a:latin typeface="Roboto"/>
              </a:rPr>
            </a:br>
            <a:r>
              <a:rPr lang="en-US" sz="1400" dirty="0">
                <a:hlinkClick r:id="rId2"/>
              </a:rPr>
              <a:t>https://rxjs-dev.firebaseapp.com/guide/subject</a:t>
            </a:r>
            <a:endParaRPr 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82D0B-779D-4023-890C-1DFC07333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7741" y="1897039"/>
            <a:ext cx="5120396" cy="4518509"/>
          </a:xfrm>
        </p:spPr>
        <p:txBody>
          <a:bodyPr anchor="ctr">
            <a:normAutofit fontScale="85000" lnSpcReduction="10000"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 </a:t>
            </a:r>
            <a:r>
              <a:rPr lang="en-US" sz="2400" b="1" i="1" dirty="0">
                <a:solidFill>
                  <a:schemeClr val="tx1"/>
                </a:solidFill>
              </a:rPr>
              <a:t>Subject</a:t>
            </a:r>
            <a:r>
              <a:rPr lang="en-US" sz="2400" dirty="0">
                <a:solidFill>
                  <a:schemeClr val="tx1"/>
                </a:solidFill>
              </a:rPr>
              <a:t> is used for </a:t>
            </a:r>
            <a:r>
              <a:rPr lang="en-US" sz="2400" b="1" i="1" dirty="0">
                <a:solidFill>
                  <a:schemeClr val="tx1"/>
                </a:solidFill>
              </a:rPr>
              <a:t>multicasting</a:t>
            </a:r>
            <a:r>
              <a:rPr lang="en-US" sz="2400" dirty="0">
                <a:solidFill>
                  <a:schemeClr val="tx1"/>
                </a:solidFill>
              </a:rPr>
              <a:t>. Subjects are like </a:t>
            </a:r>
            <a:r>
              <a:rPr lang="en-US" sz="2400" b="1" i="1" dirty="0">
                <a:solidFill>
                  <a:schemeClr val="tx1"/>
                </a:solidFill>
              </a:rPr>
              <a:t>Observables</a:t>
            </a:r>
            <a:r>
              <a:rPr lang="en-US" sz="2400" dirty="0">
                <a:solidFill>
                  <a:schemeClr val="tx1"/>
                </a:solidFill>
              </a:rPr>
              <a:t> but can multicast to many </a:t>
            </a:r>
            <a:r>
              <a:rPr lang="en-US" sz="2400" b="1" i="1" dirty="0">
                <a:solidFill>
                  <a:schemeClr val="tx1"/>
                </a:solidFill>
              </a:rPr>
              <a:t>Observers</a:t>
            </a:r>
            <a:r>
              <a:rPr lang="en-US" sz="2400" dirty="0">
                <a:solidFill>
                  <a:schemeClr val="tx1"/>
                </a:solidFill>
              </a:rPr>
              <a:t>. Every </a:t>
            </a:r>
            <a:r>
              <a:rPr lang="en-US" sz="2400" b="1" i="1" dirty="0">
                <a:solidFill>
                  <a:schemeClr val="tx1"/>
                </a:solidFill>
              </a:rPr>
              <a:t>Subject</a:t>
            </a:r>
            <a:r>
              <a:rPr lang="en-US" sz="2400" dirty="0">
                <a:solidFill>
                  <a:schemeClr val="tx1"/>
                </a:solidFill>
              </a:rPr>
              <a:t> is an </a:t>
            </a:r>
            <a:r>
              <a:rPr lang="en-US" sz="2400" b="1" i="1" dirty="0">
                <a:solidFill>
                  <a:schemeClr val="tx1"/>
                </a:solidFill>
              </a:rPr>
              <a:t>Observable</a:t>
            </a:r>
            <a:r>
              <a:rPr lang="en-US" sz="2400" dirty="0">
                <a:solidFill>
                  <a:schemeClr val="tx1"/>
                </a:solidFill>
              </a:rPr>
              <a:t>. You can </a:t>
            </a:r>
            <a:r>
              <a:rPr lang="en-US" sz="2400" dirty="0">
                <a:solidFill>
                  <a:srgbClr val="FF0000"/>
                </a:solidFill>
              </a:rPr>
              <a:t>.subscribe()</a:t>
            </a:r>
            <a:r>
              <a:rPr lang="en-US" sz="2400" dirty="0">
                <a:solidFill>
                  <a:schemeClr val="tx1"/>
                </a:solidFill>
              </a:rPr>
              <a:t> to a </a:t>
            </a:r>
            <a:r>
              <a:rPr lang="en-US" sz="2400" b="1" i="1" dirty="0">
                <a:solidFill>
                  <a:schemeClr val="tx1"/>
                </a:solidFill>
              </a:rPr>
              <a:t>Subject</a:t>
            </a:r>
            <a:r>
              <a:rPr lang="en-US" sz="2400" dirty="0">
                <a:solidFill>
                  <a:schemeClr val="tx1"/>
                </a:solidFill>
              </a:rPr>
              <a:t> by providing an </a:t>
            </a:r>
            <a:r>
              <a:rPr lang="en-US" sz="2400" b="1" i="1" dirty="0">
                <a:solidFill>
                  <a:schemeClr val="tx1"/>
                </a:solidFill>
              </a:rPr>
              <a:t>Observer</a:t>
            </a:r>
            <a:r>
              <a:rPr lang="en-US" sz="2400" dirty="0">
                <a:solidFill>
                  <a:schemeClr val="tx1"/>
                </a:solidFill>
              </a:rPr>
              <a:t> and it will start receiving values normally. </a:t>
            </a:r>
          </a:p>
          <a:p>
            <a:r>
              <a:rPr lang="en-US" sz="2400" dirty="0">
                <a:solidFill>
                  <a:schemeClr val="tx1"/>
                </a:solidFill>
              </a:rPr>
              <a:t>A </a:t>
            </a:r>
            <a:r>
              <a:rPr lang="en-US" sz="2400" b="1" i="1" dirty="0">
                <a:solidFill>
                  <a:schemeClr val="tx1"/>
                </a:solidFill>
              </a:rPr>
              <a:t>Subject</a:t>
            </a:r>
            <a:r>
              <a:rPr lang="en-US" sz="2400" dirty="0">
                <a:solidFill>
                  <a:schemeClr val="tx1"/>
                </a:solidFill>
              </a:rPr>
              <a:t> is also an </a:t>
            </a:r>
            <a:r>
              <a:rPr lang="en-US" sz="2400" b="1" i="1" dirty="0">
                <a:solidFill>
                  <a:schemeClr val="tx1"/>
                </a:solidFill>
              </a:rPr>
              <a:t>Observer</a:t>
            </a:r>
            <a:r>
              <a:rPr lang="en-US" sz="2400" dirty="0">
                <a:solidFill>
                  <a:schemeClr val="tx1"/>
                </a:solidFill>
              </a:rPr>
              <a:t> object with the methods </a:t>
            </a:r>
            <a:r>
              <a:rPr lang="en-US" sz="2400" dirty="0">
                <a:solidFill>
                  <a:srgbClr val="FF0000"/>
                </a:solidFill>
              </a:rPr>
              <a:t>next(v)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>
                <a:solidFill>
                  <a:srgbClr val="FF0000"/>
                </a:solidFill>
              </a:rPr>
              <a:t>error(e)</a:t>
            </a:r>
            <a:r>
              <a:rPr lang="en-US" sz="2400" dirty="0">
                <a:solidFill>
                  <a:schemeClr val="tx1"/>
                </a:solidFill>
              </a:rPr>
              <a:t>, and </a:t>
            </a:r>
            <a:r>
              <a:rPr lang="en-US" sz="2400" dirty="0">
                <a:solidFill>
                  <a:srgbClr val="FF0000"/>
                </a:solidFill>
              </a:rPr>
              <a:t>complete()</a:t>
            </a:r>
            <a:r>
              <a:rPr lang="en-US" sz="2400" dirty="0">
                <a:solidFill>
                  <a:schemeClr val="tx1"/>
                </a:solidFill>
              </a:rPr>
              <a:t>. </a:t>
            </a:r>
          </a:p>
          <a:p>
            <a:r>
              <a:rPr lang="en-US" sz="2400" dirty="0">
                <a:solidFill>
                  <a:schemeClr val="tx1"/>
                </a:solidFill>
              </a:rPr>
              <a:t>To feed a new value to the </a:t>
            </a:r>
            <a:r>
              <a:rPr lang="en-US" sz="2400" b="1" i="1" dirty="0">
                <a:solidFill>
                  <a:schemeClr val="tx1"/>
                </a:solidFill>
              </a:rPr>
              <a:t>Subject</a:t>
            </a:r>
            <a:r>
              <a:rPr lang="en-US" sz="2400" dirty="0">
                <a:solidFill>
                  <a:schemeClr val="tx1"/>
                </a:solidFill>
              </a:rPr>
              <a:t>, just call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next(</a:t>
            </a:r>
            <a:r>
              <a:rPr lang="en-US" sz="2400" dirty="0" err="1">
                <a:solidFill>
                  <a:srgbClr val="FF0000"/>
                </a:solidFill>
              </a:rPr>
              <a:t>theValue</a:t>
            </a:r>
            <a:r>
              <a:rPr lang="en-US" sz="2400" dirty="0">
                <a:solidFill>
                  <a:srgbClr val="FF0000"/>
                </a:solidFill>
              </a:rPr>
              <a:t>)</a:t>
            </a:r>
            <a:r>
              <a:rPr lang="en-US" sz="2400" dirty="0">
                <a:solidFill>
                  <a:schemeClr val="tx1"/>
                </a:solidFill>
              </a:rPr>
              <a:t>, and that value will be multi-casted to the </a:t>
            </a:r>
            <a:r>
              <a:rPr lang="en-US" sz="2400" b="1" i="1" dirty="0">
                <a:solidFill>
                  <a:schemeClr val="tx1"/>
                </a:solidFill>
              </a:rPr>
              <a:t>Observers</a:t>
            </a:r>
            <a:r>
              <a:rPr lang="en-US" sz="2400" dirty="0">
                <a:solidFill>
                  <a:schemeClr val="tx1"/>
                </a:solidFill>
              </a:rPr>
              <a:t> registered to listen to the </a:t>
            </a:r>
            <a:r>
              <a:rPr lang="en-US" sz="2400" b="1" i="1" dirty="0">
                <a:solidFill>
                  <a:schemeClr val="tx1"/>
                </a:solidFill>
              </a:rPr>
              <a:t>Subject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937A1A-2C1F-4306-8D85-E6D5BF4EF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318" y="2355131"/>
            <a:ext cx="4281694" cy="3383682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BD7998-DF82-407A-9B18-6234F4809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9812" y="4850739"/>
            <a:ext cx="1639431" cy="1188112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310730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1432" y="0"/>
            <a:ext cx="8338203" cy="4920312"/>
          </a:xfrm>
        </p:spPr>
        <p:txBody>
          <a:bodyPr anchor="ctr">
            <a:normAutofit/>
          </a:bodyPr>
          <a:lstStyle/>
          <a:p>
            <a:pPr lvl="0"/>
            <a:r>
              <a:rPr lang="en-US" sz="4400" i="1" dirty="0">
                <a:solidFill>
                  <a:srgbClr val="FFFFFF"/>
                </a:solidFill>
              </a:rPr>
              <a:t>Reactive programming is an asynchronous programming paradigm concerned with data streams and the propagation of changes throughout an application.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953000"/>
            <a:ext cx="12188952" cy="1905000"/>
          </a:xfrm>
        </p:spPr>
        <p:txBody>
          <a:bodyPr anchor="ctr">
            <a:normAutofit/>
          </a:bodyPr>
          <a:lstStyle/>
          <a:p>
            <a:pPr algn="ctr"/>
            <a:r>
              <a:rPr lang="en-US" sz="1400" dirty="0">
                <a:hlinkClick r:id="rId2"/>
              </a:rPr>
              <a:t>https://en.wikipedia.org/wiki/Reactive_programming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EB566-FB1D-4CA1-8EA7-8273DB0D1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3975" y="1881292"/>
            <a:ext cx="4519614" cy="4519507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You can also provide a </a:t>
            </a:r>
            <a:r>
              <a:rPr lang="en-US" sz="2000" b="1" i="1" dirty="0">
                <a:solidFill>
                  <a:schemeClr val="tx1"/>
                </a:solidFill>
              </a:rPr>
              <a:t>Subject</a:t>
            </a:r>
            <a:r>
              <a:rPr lang="en-US" sz="2000" dirty="0">
                <a:solidFill>
                  <a:schemeClr val="tx1"/>
                </a:solidFill>
              </a:rPr>
              <a:t> as the argument to the </a:t>
            </a:r>
            <a:r>
              <a:rPr lang="en-US" sz="2000" dirty="0">
                <a:solidFill>
                  <a:srgbClr val="FF0000"/>
                </a:solidFill>
              </a:rPr>
              <a:t>.subscribe()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1"/>
                </a:solidFill>
              </a:rPr>
              <a:t>of any </a:t>
            </a:r>
            <a:r>
              <a:rPr lang="en-US" sz="2000" b="1" i="1" dirty="0">
                <a:solidFill>
                  <a:schemeClr val="tx1"/>
                </a:solidFill>
              </a:rPr>
              <a:t>Observable</a:t>
            </a:r>
            <a:r>
              <a:rPr lang="en-US" sz="2000" dirty="0"/>
              <a:t>. </a:t>
            </a:r>
            <a:r>
              <a:rPr lang="en-US" sz="2000" dirty="0">
                <a:solidFill>
                  <a:srgbClr val="FF0000"/>
                </a:solidFill>
              </a:rPr>
              <a:t>subscribe() </a:t>
            </a:r>
            <a:r>
              <a:rPr lang="en-US" sz="2000" dirty="0">
                <a:solidFill>
                  <a:schemeClr val="tx1"/>
                </a:solidFill>
              </a:rPr>
              <a:t>will iterate over the Argument </a:t>
            </a:r>
            <a:r>
              <a:rPr lang="en-US" sz="2000" b="1" i="1" dirty="0">
                <a:solidFill>
                  <a:schemeClr val="tx1"/>
                </a:solidFill>
              </a:rPr>
              <a:t>Subject</a:t>
            </a:r>
            <a:r>
              <a:rPr lang="en-US" sz="2000" dirty="0">
                <a:solidFill>
                  <a:schemeClr val="tx1"/>
                </a:solidFill>
              </a:rPr>
              <a:t> and multicast the result to all subscribed </a:t>
            </a:r>
            <a:r>
              <a:rPr lang="en-US" sz="2000" b="1" i="1" dirty="0">
                <a:solidFill>
                  <a:schemeClr val="tx1"/>
                </a:solidFill>
              </a:rPr>
              <a:t>Observers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  <a:p>
            <a:r>
              <a:rPr lang="en-US" sz="2000" b="1" i="1" dirty="0">
                <a:solidFill>
                  <a:schemeClr val="tx1"/>
                </a:solidFill>
              </a:rPr>
              <a:t>Subjects</a:t>
            </a:r>
            <a:r>
              <a:rPr lang="en-US" sz="2000" dirty="0">
                <a:solidFill>
                  <a:schemeClr val="tx1"/>
                </a:solidFill>
              </a:rPr>
              <a:t> are the only way of sharing an </a:t>
            </a:r>
            <a:r>
              <a:rPr lang="en-US" sz="2000" b="1" i="1" dirty="0">
                <a:solidFill>
                  <a:schemeClr val="tx1"/>
                </a:solidFill>
              </a:rPr>
              <a:t>Observable</a:t>
            </a:r>
            <a:r>
              <a:rPr lang="en-US" sz="2000" dirty="0">
                <a:solidFill>
                  <a:schemeClr val="tx1"/>
                </a:solidFill>
              </a:rPr>
              <a:t> execution to multiple </a:t>
            </a:r>
            <a:r>
              <a:rPr lang="en-US" sz="2000" b="1" i="1" dirty="0">
                <a:solidFill>
                  <a:schemeClr val="tx1"/>
                </a:solidFill>
              </a:rPr>
              <a:t>Observers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88BB217-1B9C-4B44-B579-736CBF59F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>
            <a:normAutofit/>
          </a:bodyPr>
          <a:lstStyle/>
          <a:p>
            <a:r>
              <a:rPr lang="en-US" b="0" i="0" dirty="0" err="1">
                <a:solidFill>
                  <a:schemeClr val="tx1"/>
                </a:solidFill>
                <a:effectLst/>
              </a:rPr>
              <a:t>RxJS</a:t>
            </a:r>
            <a:r>
              <a:rPr lang="en-US" dirty="0">
                <a:solidFill>
                  <a:schemeClr val="tx1"/>
                </a:solidFill>
              </a:rPr>
              <a:t> - Subject</a:t>
            </a:r>
            <a:br>
              <a:rPr lang="en-US" sz="4400" b="0" i="0" dirty="0">
                <a:solidFill>
                  <a:srgbClr val="444444"/>
                </a:solidFill>
                <a:effectLst/>
                <a:latin typeface="Roboto"/>
              </a:rPr>
            </a:br>
            <a:r>
              <a:rPr lang="en-US" sz="1400" dirty="0">
                <a:hlinkClick r:id="rId2"/>
              </a:rPr>
              <a:t>https://rxjs-dev.firebaseapp.com/guide/subject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0D8AEA-D0BF-4A83-99A5-6E74C7DD4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009" y="2105891"/>
            <a:ext cx="4469029" cy="4118697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BF6DE1-A7D8-4094-B005-279FBF771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3543" y="4928032"/>
            <a:ext cx="1191121" cy="1204903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048127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2B5F2-D453-469F-8D24-FDA7EA534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 err="1">
                <a:solidFill>
                  <a:schemeClr val="tx1"/>
                </a:solidFill>
                <a:effectLst/>
              </a:rPr>
              <a:t>RxJS</a:t>
            </a:r>
            <a:r>
              <a:rPr lang="en-US" dirty="0">
                <a:solidFill>
                  <a:schemeClr val="tx1"/>
                </a:solidFill>
              </a:rPr>
              <a:t> - Schedulers</a:t>
            </a:r>
            <a:br>
              <a:rPr lang="en-US" sz="4400" b="0" i="0" dirty="0">
                <a:solidFill>
                  <a:srgbClr val="444444"/>
                </a:solidFill>
                <a:effectLst/>
                <a:latin typeface="Roboto"/>
              </a:rPr>
            </a:br>
            <a:r>
              <a:rPr lang="en-US" sz="1400" dirty="0">
                <a:hlinkClick r:id="rId2"/>
              </a:rPr>
              <a:t>https://rxjs-dev.firebaseapp.com/guide/scheduler</a:t>
            </a:r>
            <a:endParaRPr 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82D0B-779D-4023-890C-1DFC07333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6088" y="1903615"/>
            <a:ext cx="9736977" cy="1515865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</a:rPr>
              <a:t>A </a:t>
            </a:r>
            <a:r>
              <a:rPr lang="en-US" sz="2400" b="1" i="1" dirty="0">
                <a:solidFill>
                  <a:schemeClr val="tx1"/>
                </a:solidFill>
              </a:rPr>
              <a:t>scheduler</a:t>
            </a:r>
            <a:r>
              <a:rPr lang="en-US" sz="2400" dirty="0">
                <a:solidFill>
                  <a:schemeClr val="tx1"/>
                </a:solidFill>
              </a:rPr>
              <a:t> controls when a subscription starts and when notifications are delivered. It lets you define in what execution context an </a:t>
            </a:r>
            <a:r>
              <a:rPr lang="en-US" sz="2400" b="1" i="1" dirty="0">
                <a:solidFill>
                  <a:schemeClr val="tx1"/>
                </a:solidFill>
              </a:rPr>
              <a:t>Observable</a:t>
            </a:r>
            <a:r>
              <a:rPr lang="en-US" sz="2400" dirty="0">
                <a:solidFill>
                  <a:schemeClr val="tx1"/>
                </a:solidFill>
              </a:rPr>
              <a:t> will deliver notifications to its </a:t>
            </a:r>
            <a:r>
              <a:rPr lang="en-US" sz="2400" b="1" i="1" dirty="0">
                <a:solidFill>
                  <a:schemeClr val="tx1"/>
                </a:solidFill>
              </a:rPr>
              <a:t>Observer</a:t>
            </a:r>
            <a:r>
              <a:rPr lang="en-US" sz="2400" dirty="0">
                <a:solidFill>
                  <a:schemeClr val="tx1"/>
                </a:solidFill>
              </a:rPr>
              <a:t>. It consists of three components.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2A5782D-3FA2-459F-82E4-2DD3B6145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717378"/>
              </p:ext>
            </p:extLst>
          </p:nvPr>
        </p:nvGraphicFramePr>
        <p:xfrm>
          <a:off x="1256089" y="3419480"/>
          <a:ext cx="9736977" cy="21945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4336">
                  <a:extLst>
                    <a:ext uri="{9D8B030D-6E8A-4147-A177-3AD203B41FA5}">
                      <a16:colId xmlns:a16="http://schemas.microsoft.com/office/drawing/2014/main" val="1421915228"/>
                    </a:ext>
                  </a:extLst>
                </a:gridCol>
                <a:gridCol w="3824288">
                  <a:extLst>
                    <a:ext uri="{9D8B030D-6E8A-4147-A177-3AD203B41FA5}">
                      <a16:colId xmlns:a16="http://schemas.microsoft.com/office/drawing/2014/main" val="315215293"/>
                    </a:ext>
                  </a:extLst>
                </a:gridCol>
                <a:gridCol w="3768353">
                  <a:extLst>
                    <a:ext uri="{9D8B030D-6E8A-4147-A177-3AD203B41FA5}">
                      <a16:colId xmlns:a16="http://schemas.microsoft.com/office/drawing/2014/main" val="3007125423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Data Structure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Execution Context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Clock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74338104"/>
                  </a:ext>
                </a:extLst>
              </a:tr>
              <a:tr h="17373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 Scheduler knows how to store and queue tasks based on priority (or other criteria).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 Scheduler denotes where and when a task is executed: immediately or in another callback mechanism such as 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setTimeout</a:t>
                      </a:r>
                      <a:r>
                        <a:rPr lang="en-US" dirty="0"/>
                        <a:t> or 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process.nextTick</a:t>
                      </a:r>
                      <a:r>
                        <a:rPr lang="en-US" dirty="0"/>
                        <a:t>, or the animation frame).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 Schedulers virtual clock provides a notion of "time" by a getter method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now()</a:t>
                      </a:r>
                      <a:r>
                        <a:rPr lang="en-US" dirty="0"/>
                        <a:t>. Tasks being scheduled on a particular scheduler will adhere only to the time denoted by that clock.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132275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1762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2B5F2-D453-469F-8D24-FDA7EA534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i="0" dirty="0" err="1">
                <a:solidFill>
                  <a:schemeClr val="tx1"/>
                </a:solidFill>
                <a:effectLst/>
              </a:rPr>
              <a:t>RxJS</a:t>
            </a:r>
            <a:r>
              <a:rPr lang="en-US" dirty="0">
                <a:solidFill>
                  <a:schemeClr val="tx1"/>
                </a:solidFill>
              </a:rPr>
              <a:t> – Scheduler Types</a:t>
            </a:r>
            <a:br>
              <a:rPr lang="en-US" sz="4400" b="0" i="0" dirty="0">
                <a:solidFill>
                  <a:srgbClr val="444444"/>
                </a:solidFill>
                <a:effectLst/>
                <a:latin typeface="Roboto"/>
              </a:rPr>
            </a:br>
            <a:r>
              <a:rPr lang="en-US" sz="1400" dirty="0">
                <a:hlinkClick r:id="rId2"/>
              </a:rPr>
              <a:t>https://rxjs-dev.firebaseapp.com/guide/scheduler</a:t>
            </a:r>
            <a:endParaRPr 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82D0B-779D-4023-890C-1DFC07333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03617"/>
            <a:ext cx="10058400" cy="1301316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</a:rPr>
              <a:t>When using a </a:t>
            </a:r>
            <a:r>
              <a:rPr lang="en-US" sz="2400" b="1" i="1" dirty="0">
                <a:solidFill>
                  <a:schemeClr val="tx1"/>
                </a:solidFill>
              </a:rPr>
              <a:t>Scheduler</a:t>
            </a:r>
            <a:r>
              <a:rPr lang="en-US" sz="2400" dirty="0">
                <a:solidFill>
                  <a:schemeClr val="tx1"/>
                </a:solidFill>
              </a:rPr>
              <a:t>, you will identify one of the built-in </a:t>
            </a:r>
            <a:r>
              <a:rPr lang="en-US" sz="2400" b="1" i="1" dirty="0">
                <a:solidFill>
                  <a:schemeClr val="tx1"/>
                </a:solidFill>
              </a:rPr>
              <a:t>Scheduler Types</a:t>
            </a:r>
            <a:r>
              <a:rPr lang="en-US" sz="2400" dirty="0">
                <a:solidFill>
                  <a:schemeClr val="tx1"/>
                </a:solidFill>
              </a:rPr>
              <a:t> along with the </a:t>
            </a:r>
            <a:r>
              <a:rPr lang="en-US" sz="2400" b="1" i="1" dirty="0">
                <a:solidFill>
                  <a:schemeClr val="tx1"/>
                </a:solidFill>
              </a:rPr>
              <a:t>Scheduler</a:t>
            </a:r>
            <a:r>
              <a:rPr lang="en-US" sz="2400" dirty="0">
                <a:solidFill>
                  <a:schemeClr val="tx1"/>
                </a:solidFill>
              </a:rPr>
              <a:t> object. Each of these </a:t>
            </a:r>
            <a:r>
              <a:rPr lang="en-US" sz="2400" b="1" i="1" dirty="0">
                <a:solidFill>
                  <a:schemeClr val="tx1"/>
                </a:solidFill>
              </a:rPr>
              <a:t>Scheduler Types </a:t>
            </a:r>
            <a:r>
              <a:rPr lang="en-US" sz="2400" dirty="0">
                <a:solidFill>
                  <a:schemeClr val="tx1"/>
                </a:solidFill>
              </a:rPr>
              <a:t>can be created and returned by using static properties of the </a:t>
            </a:r>
            <a:r>
              <a:rPr lang="en-US" sz="2400" b="1" i="1" dirty="0">
                <a:solidFill>
                  <a:schemeClr val="tx1"/>
                </a:solidFill>
              </a:rPr>
              <a:t>Scheduler</a:t>
            </a:r>
            <a:r>
              <a:rPr lang="en-US" sz="2400" dirty="0">
                <a:solidFill>
                  <a:schemeClr val="tx1"/>
                </a:solidFill>
              </a:rPr>
              <a:t> object.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061876C-D034-4105-A4AA-7510B6DF28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6995693"/>
              </p:ext>
            </p:extLst>
          </p:nvPr>
        </p:nvGraphicFramePr>
        <p:xfrm>
          <a:off x="1261687" y="3204933"/>
          <a:ext cx="9729586" cy="283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8312">
                  <a:extLst>
                    <a:ext uri="{9D8B030D-6E8A-4147-A177-3AD203B41FA5}">
                      <a16:colId xmlns:a16="http://schemas.microsoft.com/office/drawing/2014/main" val="4070215963"/>
                    </a:ext>
                  </a:extLst>
                </a:gridCol>
                <a:gridCol w="6921274">
                  <a:extLst>
                    <a:ext uri="{9D8B030D-6E8A-4147-A177-3AD203B41FA5}">
                      <a16:colId xmlns:a16="http://schemas.microsoft.com/office/drawing/2014/main" val="6327657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Scheduler 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Usage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9636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70C0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queueScheduler</a:t>
                      </a:r>
                      <a:endParaRPr lang="en-US" sz="1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</a:rPr>
                        <a:t>Schedules on a queue in the current event frame (trampoline scheduler).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388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70C0"/>
                          </a:solidFill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asapScheduler</a:t>
                      </a:r>
                      <a:endParaRPr lang="en-US" sz="1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Schedules on the micro task queue, which is the same queue used for </a:t>
                      </a:r>
                      <a:r>
                        <a:rPr lang="en-US" sz="1800" b="1" i="1" dirty="0"/>
                        <a:t>promises</a:t>
                      </a:r>
                      <a:r>
                        <a:rPr lang="en-US" sz="1800" dirty="0"/>
                        <a:t>. Will run after the current job, but before the next job.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1899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70C0"/>
                          </a:solidFill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asyncScheduler</a:t>
                      </a:r>
                      <a:endParaRPr lang="en-US" sz="1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</a:rPr>
                        <a:t>Schedules work with </a:t>
                      </a:r>
                      <a:r>
                        <a:rPr lang="en-US" sz="1800" b="0" dirty="0" err="1">
                          <a:solidFill>
                            <a:srgbClr val="FF0000"/>
                          </a:solidFill>
                          <a:effectLst/>
                        </a:rPr>
                        <a:t>setInterval</a:t>
                      </a:r>
                      <a:r>
                        <a:rPr lang="en-US" sz="1800" b="0" dirty="0">
                          <a:effectLst/>
                        </a:rPr>
                        <a:t>. Use this for time-based operations.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7753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70C0"/>
                          </a:solidFill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animationFrameScheduler</a:t>
                      </a:r>
                      <a:endParaRPr lang="en-US" sz="1800" dirty="0">
                        <a:solidFill>
                          <a:srgbClr val="0070C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0" dirty="0">
                          <a:effectLst/>
                        </a:rPr>
                        <a:t>Used for smooth browser animations. Schedules a task that will happen just before the next browser content ‘repaint’. </a:t>
                      </a:r>
                    </a:p>
                  </a:txBody>
                  <a:tcPr marL="60960" marR="60960" marT="60960" marB="60960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18807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7059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2B5F2-D453-469F-8D24-FDA7EA534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5196419" cy="1450757"/>
          </a:xfrm>
        </p:spPr>
        <p:txBody>
          <a:bodyPr>
            <a:normAutofit fontScale="90000"/>
          </a:bodyPr>
          <a:lstStyle/>
          <a:p>
            <a:r>
              <a:rPr lang="en-US" b="0" i="0" dirty="0" err="1">
                <a:solidFill>
                  <a:schemeClr val="tx1"/>
                </a:solidFill>
                <a:effectLst/>
              </a:rPr>
              <a:t>RxJS</a:t>
            </a:r>
            <a:r>
              <a:rPr lang="en-US" dirty="0">
                <a:solidFill>
                  <a:schemeClr val="tx1"/>
                </a:solidFill>
              </a:rPr>
              <a:t> - Schedulers</a:t>
            </a:r>
            <a:br>
              <a:rPr lang="en-US" sz="4400" b="0" i="0" dirty="0">
                <a:solidFill>
                  <a:srgbClr val="444444"/>
                </a:solidFill>
                <a:effectLst/>
                <a:latin typeface="Roboto"/>
              </a:rPr>
            </a:br>
            <a:r>
              <a:rPr lang="en-US" sz="1600" dirty="0">
                <a:hlinkClick r:id="rId2"/>
              </a:rPr>
              <a:t>https://rxjs-dev.firebaseapp.com/guide/scheduler</a:t>
            </a:r>
            <a:endParaRPr 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82D0B-779D-4023-890C-1DFC07333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03615"/>
            <a:ext cx="4861981" cy="4505497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</a:rPr>
              <a:t>The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0000"/>
                </a:solidFill>
              </a:rPr>
              <a:t>observeOn</a:t>
            </a:r>
            <a:r>
              <a:rPr lang="en-US" sz="2400" dirty="0">
                <a:solidFill>
                  <a:srgbClr val="FF0000"/>
                </a:solidFill>
              </a:rPr>
              <a:t>()</a:t>
            </a:r>
            <a:r>
              <a:rPr lang="en-US" sz="2400" dirty="0"/>
              <a:t> </a:t>
            </a:r>
            <a:r>
              <a:rPr lang="en-US" sz="2400" b="1" i="1" dirty="0">
                <a:solidFill>
                  <a:schemeClr val="tx1"/>
                </a:solidFill>
              </a:rPr>
              <a:t>Operator</a:t>
            </a:r>
            <a:r>
              <a:rPr lang="en-US" sz="2400" dirty="0">
                <a:solidFill>
                  <a:schemeClr val="tx1"/>
                </a:solidFill>
              </a:rPr>
              <a:t> is used to attach the </a:t>
            </a:r>
            <a:r>
              <a:rPr lang="en-US" sz="2400" b="1" i="1" dirty="0">
                <a:solidFill>
                  <a:schemeClr val="tx1"/>
                </a:solidFill>
              </a:rPr>
              <a:t>Scheduler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b="1" i="1" dirty="0">
                <a:solidFill>
                  <a:schemeClr val="tx1"/>
                </a:solidFill>
              </a:rPr>
              <a:t>Type</a:t>
            </a:r>
            <a:r>
              <a:rPr lang="en-US" sz="2400" dirty="0">
                <a:solidFill>
                  <a:schemeClr val="tx1"/>
                </a:solidFill>
              </a:rPr>
              <a:t> to the </a:t>
            </a:r>
            <a:r>
              <a:rPr lang="en-US" sz="2400" b="1" i="1" dirty="0">
                <a:solidFill>
                  <a:schemeClr val="tx1"/>
                </a:solidFill>
              </a:rPr>
              <a:t>Observable</a:t>
            </a:r>
            <a:r>
              <a:rPr lang="en-US" sz="2400" dirty="0">
                <a:solidFill>
                  <a:schemeClr val="tx1"/>
                </a:solidFill>
              </a:rPr>
              <a:t>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dirty="0">
                <a:solidFill>
                  <a:schemeClr val="tx1"/>
                </a:solidFill>
              </a:rPr>
              <a:t>The </a:t>
            </a:r>
            <a:r>
              <a:rPr lang="en-US" sz="2400" b="1" i="1" dirty="0">
                <a:solidFill>
                  <a:schemeClr val="tx1"/>
                </a:solidFill>
              </a:rPr>
              <a:t>Observable</a:t>
            </a:r>
            <a:r>
              <a:rPr lang="en-US" sz="2400" dirty="0">
                <a:solidFill>
                  <a:schemeClr val="tx1"/>
                </a:solidFill>
              </a:rPr>
              <a:t> is unaffected other than having the new timing layered on top of its current output timing.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dirty="0" err="1">
                <a:solidFill>
                  <a:srgbClr val="FF0000"/>
                </a:solidFill>
              </a:rPr>
              <a:t>observeOn</a:t>
            </a:r>
            <a:r>
              <a:rPr lang="en-US" sz="2400" dirty="0">
                <a:solidFill>
                  <a:srgbClr val="FF0000"/>
                </a:solidFill>
              </a:rPr>
              <a:t>()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1"/>
                </a:solidFill>
              </a:rPr>
              <a:t>takes 2 arguments. </a:t>
            </a:r>
          </a:p>
          <a:p>
            <a:pPr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A scheduler Type.</a:t>
            </a:r>
          </a:p>
          <a:p>
            <a:pPr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An (optional) delay in milliseconds.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5753BF-F588-44E4-B04F-31A314DB3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699" y="333886"/>
            <a:ext cx="4861981" cy="6237511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B0030D-5693-48AC-BAEF-084080764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5719" y="1806860"/>
            <a:ext cx="1742793" cy="1412589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081A33-178B-40ED-BF64-98BD34605F27}"/>
              </a:ext>
            </a:extLst>
          </p:cNvPr>
          <p:cNvSpPr txBox="1"/>
          <p:nvPr/>
        </p:nvSpPr>
        <p:spPr>
          <a:xfrm>
            <a:off x="9181633" y="1524262"/>
            <a:ext cx="1767348" cy="311441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1600" b="1" dirty="0">
                <a:solidFill>
                  <a:srgbClr val="00B050"/>
                </a:solidFill>
              </a:rPr>
              <a:t>//Output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BA83057-2721-48B7-A88E-53ABE01AFD12}"/>
              </a:ext>
            </a:extLst>
          </p:cNvPr>
          <p:cNvSpPr/>
          <p:nvPr/>
        </p:nvSpPr>
        <p:spPr>
          <a:xfrm>
            <a:off x="6807200" y="2571957"/>
            <a:ext cx="2117519" cy="245797"/>
          </a:xfrm>
          <a:prstGeom prst="roundRect">
            <a:avLst/>
          </a:prstGeom>
          <a:solidFill>
            <a:schemeClr val="accent2">
              <a:alpha val="1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75D3843-F2F6-470C-9A45-DE29CB41C554}"/>
              </a:ext>
            </a:extLst>
          </p:cNvPr>
          <p:cNvSpPr/>
          <p:nvPr/>
        </p:nvSpPr>
        <p:spPr>
          <a:xfrm>
            <a:off x="1697650" y="2320421"/>
            <a:ext cx="1646649" cy="393635"/>
          </a:xfrm>
          <a:prstGeom prst="roundRect">
            <a:avLst/>
          </a:prstGeom>
          <a:solidFill>
            <a:schemeClr val="accent2">
              <a:alpha val="10000"/>
            </a:scheme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4C74A7E8-1505-4504-8E3E-29725E54535E}"/>
              </a:ext>
            </a:extLst>
          </p:cNvPr>
          <p:cNvCxnSpPr>
            <a:cxnSpLocks/>
            <a:stCxn id="14" idx="0"/>
            <a:endCxn id="12" idx="1"/>
          </p:cNvCxnSpPr>
          <p:nvPr/>
        </p:nvCxnSpPr>
        <p:spPr>
          <a:xfrm rot="16200000" flipH="1">
            <a:off x="4476869" y="364526"/>
            <a:ext cx="374435" cy="4286225"/>
          </a:xfrm>
          <a:prstGeom prst="bentConnector4">
            <a:avLst>
              <a:gd name="adj1" fmla="val -61052"/>
              <a:gd name="adj2" fmla="val 78604"/>
            </a:avLst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941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2B5F2-D453-469F-8D24-FDA7EA534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320" y="101601"/>
            <a:ext cx="5257379" cy="1635760"/>
          </a:xfrm>
        </p:spPr>
        <p:txBody>
          <a:bodyPr>
            <a:normAutofit fontScale="90000"/>
          </a:bodyPr>
          <a:lstStyle/>
          <a:p>
            <a:r>
              <a:rPr lang="en-US" sz="5200" dirty="0">
                <a:solidFill>
                  <a:schemeClr val="tx1"/>
                </a:solidFill>
              </a:rPr>
              <a:t>Schedulers – </a:t>
            </a:r>
            <a:br>
              <a:rPr lang="en-US" sz="5200" dirty="0">
                <a:solidFill>
                  <a:schemeClr val="tx1"/>
                </a:solidFill>
              </a:rPr>
            </a:br>
            <a:r>
              <a:rPr lang="en-US" sz="5200" dirty="0">
                <a:solidFill>
                  <a:schemeClr val="tx1"/>
                </a:solidFill>
              </a:rPr>
              <a:t>Step-by-Step</a:t>
            </a:r>
            <a:br>
              <a:rPr lang="en-US" sz="4400" b="0" i="0" dirty="0">
                <a:solidFill>
                  <a:srgbClr val="444444"/>
                </a:solidFill>
                <a:effectLst/>
                <a:latin typeface="Roboto"/>
              </a:rPr>
            </a:br>
            <a:r>
              <a:rPr lang="en-US" sz="1600" dirty="0">
                <a:hlinkClick r:id="rId2"/>
              </a:rPr>
              <a:t>https://rxjs-dev.firebaseapp.com/guide/scheduler</a:t>
            </a:r>
            <a:endParaRPr 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82D0B-779D-4023-890C-1DFC07333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3489" y="1903615"/>
            <a:ext cx="4861982" cy="4505497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>
                <a:solidFill>
                  <a:schemeClr val="tx1"/>
                </a:solidFill>
              </a:rPr>
              <a:t>To implement a </a:t>
            </a:r>
            <a:r>
              <a:rPr lang="en-US" sz="2000" b="1" i="1" dirty="0">
                <a:solidFill>
                  <a:schemeClr val="tx1"/>
                </a:solidFill>
              </a:rPr>
              <a:t>Scheduler</a:t>
            </a:r>
            <a:r>
              <a:rPr lang="en-US" sz="2000" dirty="0">
                <a:solidFill>
                  <a:schemeClr val="tx1"/>
                </a:solidFill>
              </a:rPr>
              <a:t>:</a:t>
            </a:r>
          </a:p>
          <a:p>
            <a:pPr marL="74980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(Ln. 1)Import the </a:t>
            </a:r>
            <a:r>
              <a:rPr lang="en-US" sz="1800" b="1" i="1" dirty="0">
                <a:solidFill>
                  <a:schemeClr val="tx1"/>
                </a:solidFill>
              </a:rPr>
              <a:t>Operators</a:t>
            </a:r>
            <a:r>
              <a:rPr lang="en-US" sz="1800" dirty="0">
                <a:solidFill>
                  <a:schemeClr val="tx1"/>
                </a:solidFill>
              </a:rPr>
              <a:t> and </a:t>
            </a:r>
            <a:r>
              <a:rPr lang="en-US" sz="1800" b="1" i="1" dirty="0">
                <a:solidFill>
                  <a:schemeClr val="tx1"/>
                </a:solidFill>
              </a:rPr>
              <a:t>Schedulers</a:t>
            </a:r>
            <a:r>
              <a:rPr lang="en-US" sz="1800" dirty="0">
                <a:solidFill>
                  <a:schemeClr val="tx1"/>
                </a:solidFill>
              </a:rPr>
              <a:t> you need.</a:t>
            </a:r>
          </a:p>
          <a:p>
            <a:pPr marL="74980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(Ln 4) Create an Observable to hold the values. Normally, you would return an </a:t>
            </a:r>
            <a:r>
              <a:rPr lang="en-US" sz="1800" b="1" i="1" dirty="0">
                <a:solidFill>
                  <a:schemeClr val="tx1"/>
                </a:solidFill>
              </a:rPr>
              <a:t>Observable</a:t>
            </a:r>
            <a:r>
              <a:rPr lang="en-US" sz="1800" dirty="0">
                <a:solidFill>
                  <a:schemeClr val="tx1"/>
                </a:solidFill>
              </a:rPr>
              <a:t> from a service function that you</a:t>
            </a:r>
          </a:p>
          <a:p>
            <a:pPr marL="74980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(Ln 9) </a:t>
            </a:r>
            <a:r>
              <a:rPr lang="en-US" sz="1800" dirty="0">
                <a:solidFill>
                  <a:srgbClr val="FF0000"/>
                </a:solidFill>
              </a:rPr>
              <a:t>pipe()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tx1"/>
                </a:solidFill>
              </a:rPr>
              <a:t>through </a:t>
            </a:r>
            <a:r>
              <a:rPr lang="en-US" sz="1800" dirty="0" err="1">
                <a:solidFill>
                  <a:srgbClr val="FF0000"/>
                </a:solidFill>
              </a:rPr>
              <a:t>observeOn</a:t>
            </a:r>
            <a:r>
              <a:rPr lang="en-US" sz="1800" dirty="0">
                <a:solidFill>
                  <a:srgbClr val="FF0000"/>
                </a:solidFill>
              </a:rPr>
              <a:t>()</a:t>
            </a:r>
            <a:r>
              <a:rPr lang="en-US" sz="1800" dirty="0">
                <a:solidFill>
                  <a:schemeClr val="tx1"/>
                </a:solidFill>
              </a:rPr>
              <a:t> before being returned, and</a:t>
            </a:r>
          </a:p>
          <a:p>
            <a:pPr marL="74980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</a:rPr>
              <a:t>(Ln 10) add the </a:t>
            </a:r>
            <a:r>
              <a:rPr lang="en-US" sz="1800" b="1" i="1" dirty="0">
                <a:solidFill>
                  <a:schemeClr val="tx1"/>
                </a:solidFill>
              </a:rPr>
              <a:t>Scheduler</a:t>
            </a:r>
            <a:r>
              <a:rPr lang="en-US" sz="1800" dirty="0">
                <a:solidFill>
                  <a:schemeClr val="tx1"/>
                </a:solidFill>
              </a:rPr>
              <a:t> of your choice as the first argument to</a:t>
            </a:r>
            <a:r>
              <a:rPr lang="en-US" sz="1800" dirty="0"/>
              <a:t> </a:t>
            </a:r>
            <a:r>
              <a:rPr lang="en-US" sz="1800" dirty="0" err="1">
                <a:solidFill>
                  <a:srgbClr val="FF0000"/>
                </a:solidFill>
              </a:rPr>
              <a:t>observeOn</a:t>
            </a:r>
            <a:r>
              <a:rPr lang="en-US" sz="1800" dirty="0">
                <a:solidFill>
                  <a:srgbClr val="FF0000"/>
                </a:solidFill>
              </a:rPr>
              <a:t>()</a:t>
            </a:r>
            <a:r>
              <a:rPr lang="en-US" sz="1800" dirty="0">
                <a:solidFill>
                  <a:schemeClr val="tx1"/>
                </a:solidFill>
              </a:rPr>
              <a:t>. </a:t>
            </a:r>
          </a:p>
          <a:p>
            <a:pPr marL="749808" lvl="1" indent="-457200">
              <a:spcBef>
                <a:spcPts val="600"/>
              </a:spcBef>
              <a:buFont typeface="+mj-lt"/>
              <a:buAutoNum type="arabicPeriod"/>
            </a:pPr>
            <a:r>
              <a:rPr lang="en-US" sz="1800" dirty="0">
                <a:solidFill>
                  <a:srgbClr val="FF0000"/>
                </a:solidFill>
              </a:rPr>
              <a:t>subscribe()</a:t>
            </a:r>
            <a:r>
              <a:rPr lang="en-US" sz="1800" dirty="0">
                <a:solidFill>
                  <a:schemeClr val="tx1"/>
                </a:solidFill>
              </a:rPr>
              <a:t> to the Observable and provide (at least) a </a:t>
            </a:r>
            <a:r>
              <a:rPr lang="en-US" sz="1800" dirty="0">
                <a:solidFill>
                  <a:srgbClr val="FF0000"/>
                </a:solidFill>
              </a:rPr>
              <a:t>next()</a:t>
            </a:r>
            <a:r>
              <a:rPr lang="en-US" sz="1800" dirty="0">
                <a:solidFill>
                  <a:schemeClr val="tx1"/>
                </a:solidFill>
              </a:rPr>
              <a:t> function.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D8E3A4-4889-4806-BA6C-07D1D0643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699" y="333886"/>
            <a:ext cx="4861981" cy="6237511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17D9C2-2999-49EC-846A-2ECC8A755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5719" y="1806860"/>
            <a:ext cx="1742793" cy="1412589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132852-CF44-41B8-9887-220AE663A781}"/>
              </a:ext>
            </a:extLst>
          </p:cNvPr>
          <p:cNvSpPr txBox="1"/>
          <p:nvPr/>
        </p:nvSpPr>
        <p:spPr>
          <a:xfrm>
            <a:off x="9181633" y="1524262"/>
            <a:ext cx="1767348" cy="311441"/>
          </a:xfrm>
          <a:prstGeom prst="rect">
            <a:avLst/>
          </a:prstGeom>
          <a:solidFill>
            <a:schemeClr val="tx1"/>
          </a:solidFill>
          <a:ln w="254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1600" b="1" dirty="0">
                <a:solidFill>
                  <a:srgbClr val="00B050"/>
                </a:solidFill>
              </a:rPr>
              <a:t>//Output</a:t>
            </a:r>
          </a:p>
        </p:txBody>
      </p:sp>
    </p:spTree>
    <p:extLst>
      <p:ext uri="{BB962C8B-B14F-4D97-AF65-F5344CB8AC3E}">
        <p14:creationId xmlns:p14="http://schemas.microsoft.com/office/powerpoint/2010/main" val="4288903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3828F-9FC6-4694-B5E9-3EAD65E15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Step-by-step - Set-up a sample </a:t>
            </a:r>
            <a:r>
              <a:rPr lang="en-US" dirty="0" err="1">
                <a:solidFill>
                  <a:schemeClr val="tx1"/>
                </a:solidFill>
              </a:rPr>
              <a:t>RxJS</a:t>
            </a:r>
            <a:r>
              <a:rPr lang="en-US" dirty="0">
                <a:solidFill>
                  <a:schemeClr val="tx1"/>
                </a:solidFill>
              </a:rPr>
              <a:t> Development Environment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600" dirty="0">
                <a:hlinkClick r:id="rId2"/>
              </a:rPr>
              <a:t>https://medium.com/codingthesmartway-com-blog/getting-started-with-rxjs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E578D-0B3D-4FD7-B042-A4FEF6989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7312" y="1893992"/>
            <a:ext cx="9798367" cy="4494107"/>
          </a:xfrm>
        </p:spPr>
        <p:txBody>
          <a:bodyPr anchor="ctr">
            <a:normAutofit fontScale="92500"/>
          </a:bodyPr>
          <a:lstStyle/>
          <a:p>
            <a:pPr marL="749808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Create a directory for this project and move into it with:</a:t>
            </a:r>
          </a:p>
          <a:p>
            <a:pPr marL="932688" lvl="2" indent="-45720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mkdir</a:t>
            </a:r>
            <a:r>
              <a:rPr lang="en-US" sz="1600" dirty="0">
                <a:solidFill>
                  <a:srgbClr val="FF0000"/>
                </a:solidFill>
              </a:rPr>
              <a:t> </a:t>
            </a:r>
            <a:r>
              <a:rPr lang="en-US" sz="1600" dirty="0" err="1">
                <a:solidFill>
                  <a:srgbClr val="FF0000"/>
                </a:solidFill>
              </a:rPr>
              <a:t>rxjs</a:t>
            </a:r>
            <a:r>
              <a:rPr lang="en-US" sz="1600" dirty="0">
                <a:solidFill>
                  <a:srgbClr val="FF0000"/>
                </a:solidFill>
              </a:rPr>
              <a:t>-test &amp;&amp; cd </a:t>
            </a:r>
            <a:r>
              <a:rPr lang="en-US" sz="1600" dirty="0" err="1">
                <a:solidFill>
                  <a:srgbClr val="FF0000"/>
                </a:solidFill>
              </a:rPr>
              <a:t>rxjs</a:t>
            </a:r>
            <a:r>
              <a:rPr lang="en-US" sz="1600" dirty="0">
                <a:solidFill>
                  <a:srgbClr val="FF0000"/>
                </a:solidFill>
              </a:rPr>
              <a:t>-test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Create a NPM </a:t>
            </a:r>
            <a:r>
              <a:rPr lang="en-US" sz="2000" dirty="0" err="1">
                <a:solidFill>
                  <a:schemeClr val="tx1"/>
                </a:solidFill>
              </a:rPr>
              <a:t>package.json</a:t>
            </a:r>
            <a:r>
              <a:rPr lang="en-US" sz="2000" dirty="0">
                <a:solidFill>
                  <a:schemeClr val="tx1"/>
                </a:solidFill>
              </a:rPr>
              <a:t> to hold configuration settings with: (install Node Package Manager </a:t>
            </a:r>
            <a:r>
              <a:rPr lang="en-US" sz="2000" dirty="0">
                <a:hlinkClick r:id="rId3"/>
              </a:rPr>
              <a:t>here</a:t>
            </a:r>
            <a:r>
              <a:rPr lang="en-US" sz="2000" dirty="0">
                <a:solidFill>
                  <a:schemeClr val="tx1"/>
                </a:solidFill>
              </a:rPr>
              <a:t>.)</a:t>
            </a:r>
            <a:r>
              <a:rPr lang="en-US" sz="2000" dirty="0"/>
              <a:t> </a:t>
            </a:r>
          </a:p>
          <a:p>
            <a:pPr marL="932688" lvl="2" indent="-45720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FF0000"/>
                </a:solidFill>
              </a:rPr>
              <a:t>npm</a:t>
            </a:r>
            <a:r>
              <a:rPr lang="en-US" sz="1600" dirty="0">
                <a:solidFill>
                  <a:srgbClr val="FF0000"/>
                </a:solidFill>
              </a:rPr>
              <a:t> init –y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Install the NPM Webpack, Webpack Web Server, TypeScript, and TypeScript Loader with:</a:t>
            </a:r>
          </a:p>
          <a:p>
            <a:pPr marL="932688" lvl="2" indent="-457200">
              <a:buFont typeface="Arial" panose="020B0604020202020204" pitchFamily="34" charset="0"/>
              <a:buChar char="•"/>
            </a:pPr>
            <a:r>
              <a:rPr lang="en-US" sz="1600" b="0" i="0" dirty="0" err="1">
                <a:solidFill>
                  <a:srgbClr val="FF0000"/>
                </a:solidFill>
                <a:effectLst/>
                <a:latin typeface="Menlo"/>
              </a:rPr>
              <a:t>npm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Menlo"/>
              </a:rPr>
              <a:t> install </a:t>
            </a:r>
            <a:r>
              <a:rPr lang="en-US" sz="1600" b="0" i="0" dirty="0" err="1">
                <a:solidFill>
                  <a:srgbClr val="FF0000"/>
                </a:solidFill>
                <a:effectLst/>
                <a:latin typeface="Menlo"/>
              </a:rPr>
              <a:t>rxjs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Menlo"/>
              </a:rPr>
              <a:t> webpack webpack-dev-server typescript </a:t>
            </a:r>
            <a:r>
              <a:rPr lang="en-US" sz="1600" b="0" i="0" dirty="0" err="1">
                <a:solidFill>
                  <a:srgbClr val="FF0000"/>
                </a:solidFill>
                <a:effectLst/>
                <a:latin typeface="Menlo"/>
              </a:rPr>
              <a:t>ts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Menlo"/>
              </a:rPr>
              <a:t>-loader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Install the Webpack Command-Line Interface with </a:t>
            </a:r>
          </a:p>
          <a:p>
            <a:pPr marL="932688" lvl="2" indent="-457200">
              <a:buFont typeface="Arial" panose="020B0604020202020204" pitchFamily="34" charset="0"/>
              <a:buChar char="•"/>
            </a:pPr>
            <a:r>
              <a:rPr lang="en-US" sz="1600" b="0" i="0" dirty="0" err="1">
                <a:solidFill>
                  <a:srgbClr val="FF0000"/>
                </a:solidFill>
                <a:effectLst/>
                <a:latin typeface="Menlo"/>
              </a:rPr>
              <a:t>npm</a:t>
            </a:r>
            <a:r>
              <a:rPr lang="en-US" sz="1600" b="0" i="0" dirty="0">
                <a:solidFill>
                  <a:srgbClr val="FF0000"/>
                </a:solidFill>
                <a:effectLst/>
                <a:latin typeface="Menlo"/>
              </a:rPr>
              <a:t> install webpack-cli --save-dev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In the </a:t>
            </a:r>
            <a:r>
              <a:rPr lang="en-US" sz="2000" dirty="0" err="1">
                <a:solidFill>
                  <a:schemeClr val="tx1"/>
                </a:solidFill>
              </a:rPr>
              <a:t>package.json</a:t>
            </a:r>
            <a:r>
              <a:rPr lang="en-US" sz="2000" dirty="0">
                <a:solidFill>
                  <a:schemeClr val="tx1"/>
                </a:solidFill>
              </a:rPr>
              <a:t> file, add a new section. This allows you to start the program with </a:t>
            </a:r>
            <a:r>
              <a:rPr lang="en-US" sz="2000" dirty="0" err="1">
                <a:solidFill>
                  <a:srgbClr val="FF0000"/>
                </a:solidFill>
              </a:rPr>
              <a:t>npm</a:t>
            </a:r>
            <a:r>
              <a:rPr lang="en-US" sz="2000" dirty="0">
                <a:solidFill>
                  <a:srgbClr val="FF0000"/>
                </a:solidFill>
              </a:rPr>
              <a:t> run start</a:t>
            </a:r>
            <a:r>
              <a:rPr lang="en-US" sz="2000" dirty="0"/>
              <a:t>:</a:t>
            </a:r>
          </a:p>
          <a:p>
            <a:pPr marL="932688" lvl="2" indent="-45720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FF0000"/>
                </a:solidFill>
                <a:effectLst/>
                <a:latin typeface="Menlo"/>
              </a:rPr>
              <a:t>"scripts": {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b="0" i="0" dirty="0">
                <a:solidFill>
                  <a:srgbClr val="FF0000"/>
                </a:solidFill>
                <a:effectLst/>
                <a:latin typeface="Menlo"/>
              </a:rPr>
              <a:t>"start": "webpack-dev-server --mode development"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b="0" i="0" dirty="0">
                <a:solidFill>
                  <a:srgbClr val="FF0000"/>
                </a:solidFill>
                <a:effectLst/>
                <a:latin typeface="Menlo"/>
              </a:rPr>
              <a:t>},</a:t>
            </a:r>
            <a:endParaRPr 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925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3828F-9FC6-4694-B5E9-3EAD65E15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Step-by-step - Set-up a sample </a:t>
            </a:r>
            <a:r>
              <a:rPr lang="en-US" dirty="0" err="1">
                <a:solidFill>
                  <a:schemeClr val="tx1"/>
                </a:solidFill>
              </a:rPr>
              <a:t>RxJS</a:t>
            </a:r>
            <a:r>
              <a:rPr lang="en-US" dirty="0">
                <a:solidFill>
                  <a:schemeClr val="tx1"/>
                </a:solidFill>
              </a:rPr>
              <a:t> Development Environment</a:t>
            </a:r>
            <a:br>
              <a:rPr lang="en-US" dirty="0"/>
            </a:br>
            <a:r>
              <a:rPr lang="en-US" sz="1600" dirty="0">
                <a:hlinkClick r:id="rId2"/>
              </a:rPr>
              <a:t>https://medium.com/codingthesmartway-com-blog/getting-started-with-rxjs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E578D-0B3D-4FD7-B042-A4FEF6989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4921" y="1893992"/>
            <a:ext cx="4774883" cy="4494107"/>
          </a:xfrm>
        </p:spPr>
        <p:txBody>
          <a:bodyPr anchor="ctr">
            <a:normAutofit fontScale="92500" lnSpcReduction="10000"/>
          </a:bodyPr>
          <a:lstStyle/>
          <a:p>
            <a:pPr marL="749808" lvl="1" indent="-457200">
              <a:buFont typeface="+mj-lt"/>
              <a:buAutoNum type="arabicPeriod" startAt="6"/>
            </a:pPr>
            <a:r>
              <a:rPr lang="en-US" sz="1600" dirty="0">
                <a:solidFill>
                  <a:schemeClr val="tx1"/>
                </a:solidFill>
              </a:rPr>
              <a:t>Set up Webpack. In the command line, create a new file called </a:t>
            </a:r>
            <a:r>
              <a:rPr lang="en-US" sz="1600" dirty="0">
                <a:solidFill>
                  <a:srgbClr val="FF0000"/>
                </a:solidFill>
              </a:rPr>
              <a:t>webpack.config.js </a:t>
            </a:r>
            <a:r>
              <a:rPr lang="en-US" sz="1600" dirty="0">
                <a:solidFill>
                  <a:schemeClr val="tx1"/>
                </a:solidFill>
              </a:rPr>
              <a:t>in the root directory with:</a:t>
            </a:r>
          </a:p>
          <a:p>
            <a:pPr marL="932688" lvl="2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touch </a:t>
            </a:r>
            <a:r>
              <a:rPr lang="en-US" dirty="0">
                <a:solidFill>
                  <a:srgbClr val="FF0000"/>
                </a:solidFill>
              </a:rPr>
              <a:t>webpack.config.js</a:t>
            </a:r>
            <a:r>
              <a:rPr lang="en-US" dirty="0">
                <a:solidFill>
                  <a:schemeClr val="tx1"/>
                </a:solidFill>
              </a:rPr>
              <a:t>. </a:t>
            </a:r>
          </a:p>
          <a:p>
            <a:pPr marL="749808" lvl="1" indent="-457200">
              <a:buFont typeface="+mj-lt"/>
              <a:buAutoNum type="arabicPeriod" startAt="6"/>
            </a:pPr>
            <a:r>
              <a:rPr lang="en-US" sz="1600" dirty="0">
                <a:solidFill>
                  <a:schemeClr val="tx1"/>
                </a:solidFill>
              </a:rPr>
              <a:t>Add this to the file.</a:t>
            </a:r>
          </a:p>
          <a:p>
            <a:pPr marL="841248" lvl="4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0000"/>
                </a:solidFill>
              </a:rPr>
              <a:t>const path = require('path');</a:t>
            </a:r>
          </a:p>
          <a:p>
            <a:pPr marL="841248" lvl="4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FF0000"/>
                </a:solidFill>
              </a:rPr>
              <a:t>module.exports</a:t>
            </a:r>
            <a:r>
              <a:rPr lang="en-US" sz="1200" dirty="0">
                <a:solidFill>
                  <a:srgbClr val="FF0000"/>
                </a:solidFill>
              </a:rPr>
              <a:t> = {</a:t>
            </a:r>
          </a:p>
          <a:p>
            <a:pPr marL="841248" lvl="4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0000"/>
                </a:solidFill>
              </a:rPr>
              <a:t>    entry: './</a:t>
            </a:r>
            <a:r>
              <a:rPr lang="en-US" sz="1200" dirty="0" err="1">
                <a:solidFill>
                  <a:srgbClr val="FF0000"/>
                </a:solidFill>
              </a:rPr>
              <a:t>src</a:t>
            </a:r>
            <a:r>
              <a:rPr lang="en-US" sz="1200" dirty="0">
                <a:solidFill>
                  <a:srgbClr val="FF0000"/>
                </a:solidFill>
              </a:rPr>
              <a:t>/</a:t>
            </a:r>
            <a:r>
              <a:rPr lang="en-US" sz="1200" dirty="0" err="1">
                <a:solidFill>
                  <a:srgbClr val="FF0000"/>
                </a:solidFill>
              </a:rPr>
              <a:t>index.ts</a:t>
            </a:r>
            <a:r>
              <a:rPr lang="en-US" sz="1200" dirty="0">
                <a:solidFill>
                  <a:srgbClr val="FF0000"/>
                </a:solidFill>
              </a:rPr>
              <a:t>',</a:t>
            </a:r>
          </a:p>
          <a:p>
            <a:pPr marL="841248" lvl="4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0000"/>
                </a:solidFill>
              </a:rPr>
              <a:t>    </a:t>
            </a:r>
            <a:r>
              <a:rPr lang="en-US" sz="1200" dirty="0" err="1">
                <a:solidFill>
                  <a:srgbClr val="FF0000"/>
                </a:solidFill>
              </a:rPr>
              <a:t>devtool</a:t>
            </a:r>
            <a:r>
              <a:rPr lang="en-US" sz="1200" dirty="0">
                <a:solidFill>
                  <a:srgbClr val="FF0000"/>
                </a:solidFill>
              </a:rPr>
              <a:t>: 'inline-source-map',</a:t>
            </a:r>
          </a:p>
          <a:p>
            <a:pPr marL="841248" lvl="4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0000"/>
                </a:solidFill>
              </a:rPr>
              <a:t>    module: {</a:t>
            </a:r>
          </a:p>
          <a:p>
            <a:pPr marL="841248" lvl="4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0000"/>
                </a:solidFill>
              </a:rPr>
              <a:t>      rules: [ {</a:t>
            </a:r>
          </a:p>
          <a:p>
            <a:pPr marL="841248" lvl="4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0000"/>
                </a:solidFill>
              </a:rPr>
              <a:t>          test: /\.</a:t>
            </a:r>
            <a:r>
              <a:rPr lang="en-US" sz="1200" dirty="0" err="1">
                <a:solidFill>
                  <a:srgbClr val="FF0000"/>
                </a:solidFill>
              </a:rPr>
              <a:t>tsx</a:t>
            </a:r>
            <a:r>
              <a:rPr lang="en-US" sz="1200" dirty="0">
                <a:solidFill>
                  <a:srgbClr val="FF0000"/>
                </a:solidFill>
              </a:rPr>
              <a:t>?$/,</a:t>
            </a:r>
          </a:p>
          <a:p>
            <a:pPr marL="841248" lvl="4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0000"/>
                </a:solidFill>
              </a:rPr>
              <a:t>          use: '</a:t>
            </a:r>
            <a:r>
              <a:rPr lang="en-US" sz="1200" dirty="0" err="1">
                <a:solidFill>
                  <a:srgbClr val="FF0000"/>
                </a:solidFill>
              </a:rPr>
              <a:t>ts</a:t>
            </a:r>
            <a:r>
              <a:rPr lang="en-US" sz="1200" dirty="0">
                <a:solidFill>
                  <a:srgbClr val="FF0000"/>
                </a:solidFill>
              </a:rPr>
              <a:t>-loader',</a:t>
            </a:r>
          </a:p>
          <a:p>
            <a:pPr marL="841248" lvl="4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0000"/>
                </a:solidFill>
              </a:rPr>
              <a:t>          exclude: /</a:t>
            </a:r>
            <a:r>
              <a:rPr lang="en-US" sz="1200" dirty="0" err="1">
                <a:solidFill>
                  <a:srgbClr val="FF0000"/>
                </a:solidFill>
              </a:rPr>
              <a:t>node_modules</a:t>
            </a:r>
            <a:r>
              <a:rPr lang="en-US" sz="1200" dirty="0">
                <a:solidFill>
                  <a:srgbClr val="FF0000"/>
                </a:solidFill>
              </a:rPr>
              <a:t>/</a:t>
            </a:r>
          </a:p>
          <a:p>
            <a:pPr marL="841248" lvl="4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0000"/>
                </a:solidFill>
              </a:rPr>
              <a:t>        }]</a:t>
            </a:r>
          </a:p>
          <a:p>
            <a:pPr marL="841248" lvl="4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0000"/>
                </a:solidFill>
              </a:rPr>
              <a:t>    },</a:t>
            </a:r>
          </a:p>
          <a:p>
            <a:pPr marL="841248" lvl="4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0000"/>
                </a:solidFill>
              </a:rPr>
              <a:t>    resolve: { extensions: [ '.</a:t>
            </a:r>
            <a:r>
              <a:rPr lang="en-US" sz="1200" dirty="0" err="1">
                <a:solidFill>
                  <a:srgbClr val="FF0000"/>
                </a:solidFill>
              </a:rPr>
              <a:t>tsx</a:t>
            </a:r>
            <a:r>
              <a:rPr lang="en-US" sz="1200" dirty="0">
                <a:solidFill>
                  <a:srgbClr val="FF0000"/>
                </a:solidFill>
              </a:rPr>
              <a:t>', '.</a:t>
            </a:r>
            <a:r>
              <a:rPr lang="en-US" sz="1200" dirty="0" err="1">
                <a:solidFill>
                  <a:srgbClr val="FF0000"/>
                </a:solidFill>
              </a:rPr>
              <a:t>ts</a:t>
            </a:r>
            <a:r>
              <a:rPr lang="en-US" sz="1200" dirty="0">
                <a:solidFill>
                  <a:srgbClr val="FF0000"/>
                </a:solidFill>
              </a:rPr>
              <a:t>', '.</a:t>
            </a:r>
            <a:r>
              <a:rPr lang="en-US" sz="1200" dirty="0" err="1">
                <a:solidFill>
                  <a:srgbClr val="FF0000"/>
                </a:solidFill>
              </a:rPr>
              <a:t>js</a:t>
            </a:r>
            <a:r>
              <a:rPr lang="en-US" sz="1200" dirty="0">
                <a:solidFill>
                  <a:srgbClr val="FF0000"/>
                </a:solidFill>
              </a:rPr>
              <a:t>' ] },</a:t>
            </a:r>
          </a:p>
          <a:p>
            <a:pPr marL="841248" lvl="4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0000"/>
                </a:solidFill>
              </a:rPr>
              <a:t>    output: {</a:t>
            </a:r>
          </a:p>
          <a:p>
            <a:pPr marL="841248" lvl="4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0000"/>
                </a:solidFill>
              </a:rPr>
              <a:t>      filename: 'bundle.js',</a:t>
            </a:r>
          </a:p>
          <a:p>
            <a:pPr marL="841248" lvl="4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0000"/>
                </a:solidFill>
              </a:rPr>
              <a:t>      path: </a:t>
            </a:r>
            <a:r>
              <a:rPr lang="en-US" sz="1200" dirty="0" err="1">
                <a:solidFill>
                  <a:srgbClr val="FF0000"/>
                </a:solidFill>
              </a:rPr>
              <a:t>path.resolve</a:t>
            </a:r>
            <a:r>
              <a:rPr lang="en-US" sz="1200" dirty="0">
                <a:solidFill>
                  <a:srgbClr val="FF0000"/>
                </a:solidFill>
              </a:rPr>
              <a:t>(__</a:t>
            </a:r>
            <a:r>
              <a:rPr lang="en-US" sz="1200" dirty="0" err="1">
                <a:solidFill>
                  <a:srgbClr val="FF0000"/>
                </a:solidFill>
              </a:rPr>
              <a:t>dirname</a:t>
            </a:r>
            <a:r>
              <a:rPr lang="en-US" sz="1200" dirty="0">
                <a:solidFill>
                  <a:srgbClr val="FF0000"/>
                </a:solidFill>
              </a:rPr>
              <a:t>, '</a:t>
            </a:r>
            <a:r>
              <a:rPr lang="en-US" sz="1200" dirty="0" err="1">
                <a:solidFill>
                  <a:srgbClr val="FF0000"/>
                </a:solidFill>
              </a:rPr>
              <a:t>dist</a:t>
            </a:r>
            <a:r>
              <a:rPr lang="en-US" sz="1200" dirty="0">
                <a:solidFill>
                  <a:srgbClr val="FF0000"/>
                </a:solidFill>
              </a:rPr>
              <a:t>')</a:t>
            </a:r>
          </a:p>
          <a:p>
            <a:pPr marL="841248" lvl="4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0000"/>
                </a:solidFill>
              </a:rPr>
              <a:t>    }</a:t>
            </a:r>
          </a:p>
          <a:p>
            <a:pPr marL="841248" lvl="4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0000"/>
                </a:solidFill>
              </a:rPr>
              <a:t>};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D7C8CDA-A3C5-46BA-9102-8D7FBE2881B5}"/>
              </a:ext>
            </a:extLst>
          </p:cNvPr>
          <p:cNvSpPr txBox="1">
            <a:spLocks/>
          </p:cNvSpPr>
          <p:nvPr/>
        </p:nvSpPr>
        <p:spPr>
          <a:xfrm>
            <a:off x="6315081" y="1893992"/>
            <a:ext cx="4838700" cy="4494107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9808" lvl="1" indent="-457200">
              <a:buFont typeface="+mj-lt"/>
              <a:buAutoNum type="arabicPeriod" startAt="8"/>
            </a:pPr>
            <a:r>
              <a:rPr lang="en-US" sz="1600" dirty="0">
                <a:solidFill>
                  <a:schemeClr val="tx1"/>
                </a:solidFill>
              </a:rPr>
              <a:t>Set up TypeScript. In the command line, create a new file called </a:t>
            </a:r>
            <a:r>
              <a:rPr lang="en-US" sz="1600" i="1" dirty="0" err="1">
                <a:solidFill>
                  <a:srgbClr val="FF0000"/>
                </a:solidFill>
                <a:latin typeface="medium-content-serif-font"/>
              </a:rPr>
              <a:t>tsconfig.json</a:t>
            </a:r>
            <a:r>
              <a:rPr lang="en-US" sz="1600" i="1" dirty="0">
                <a:solidFill>
                  <a:srgbClr val="292929"/>
                </a:solidFill>
                <a:latin typeface="medium-content-serif-font"/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in the root directory with:</a:t>
            </a:r>
          </a:p>
          <a:p>
            <a:pPr marL="932688" lvl="2" indent="-4572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Touch </a:t>
            </a:r>
            <a:r>
              <a:rPr lang="en-US" sz="1200" i="1" dirty="0" err="1">
                <a:solidFill>
                  <a:srgbClr val="FF0000"/>
                </a:solidFill>
                <a:latin typeface="medium-content-serif-font"/>
              </a:rPr>
              <a:t>tsconfig.json</a:t>
            </a:r>
            <a:r>
              <a:rPr lang="en-US" sz="1200" dirty="0">
                <a:solidFill>
                  <a:schemeClr val="tx1"/>
                </a:solidFill>
              </a:rPr>
              <a:t>. </a:t>
            </a:r>
          </a:p>
          <a:p>
            <a:pPr marL="749808" lvl="1" indent="-457200">
              <a:buFont typeface="+mj-lt"/>
              <a:buAutoNum type="arabicPeriod" startAt="8"/>
            </a:pPr>
            <a:r>
              <a:rPr lang="en-US" sz="1600" dirty="0">
                <a:solidFill>
                  <a:schemeClr val="tx1"/>
                </a:solidFill>
              </a:rPr>
              <a:t>Add this to the file (*make sure your “” are the same*):</a:t>
            </a:r>
          </a:p>
          <a:p>
            <a:pPr marL="932688" lvl="2" indent="-4572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F0000"/>
                </a:solidFill>
                <a:latin typeface="Menlo"/>
              </a:rPr>
              <a:t>{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   </a:t>
            </a:r>
            <a:r>
              <a:rPr lang="en-US" sz="1200" dirty="0">
                <a:solidFill>
                  <a:srgbClr val="FF0000"/>
                </a:solidFill>
                <a:latin typeface="Menlo"/>
              </a:rPr>
              <a:t>"</a:t>
            </a:r>
            <a:r>
              <a:rPr lang="en-US" sz="1200" dirty="0" err="1">
                <a:solidFill>
                  <a:srgbClr val="FF0000"/>
                </a:solidFill>
                <a:latin typeface="Menlo"/>
              </a:rPr>
              <a:t>compilerOptions</a:t>
            </a:r>
            <a:r>
              <a:rPr lang="en-US" sz="1200" dirty="0">
                <a:solidFill>
                  <a:srgbClr val="FF0000"/>
                </a:solidFill>
                <a:latin typeface="Menlo"/>
              </a:rPr>
              <a:t>": {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      </a:t>
            </a:r>
            <a:r>
              <a:rPr lang="en-US" sz="1200" dirty="0">
                <a:solidFill>
                  <a:srgbClr val="FF0000"/>
                </a:solidFill>
                <a:latin typeface="Menlo"/>
              </a:rPr>
              <a:t>"</a:t>
            </a:r>
            <a:r>
              <a:rPr lang="en-US" sz="1200" dirty="0" err="1">
                <a:solidFill>
                  <a:srgbClr val="FF0000"/>
                </a:solidFill>
                <a:latin typeface="Menlo"/>
              </a:rPr>
              <a:t>outDir</a:t>
            </a:r>
            <a:r>
              <a:rPr lang="en-US" sz="1200" dirty="0">
                <a:solidFill>
                  <a:srgbClr val="FF0000"/>
                </a:solidFill>
                <a:latin typeface="Menlo"/>
              </a:rPr>
              <a:t>": "./</a:t>
            </a:r>
            <a:r>
              <a:rPr lang="en-US" sz="1200" dirty="0" err="1">
                <a:solidFill>
                  <a:srgbClr val="FF0000"/>
                </a:solidFill>
                <a:latin typeface="Menlo"/>
              </a:rPr>
              <a:t>dist</a:t>
            </a:r>
            <a:r>
              <a:rPr lang="en-US" sz="1200" dirty="0">
                <a:solidFill>
                  <a:srgbClr val="FF0000"/>
                </a:solidFill>
                <a:latin typeface="Menlo"/>
              </a:rPr>
              <a:t>/",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      </a:t>
            </a:r>
            <a:r>
              <a:rPr lang="en-US" sz="1200" dirty="0">
                <a:solidFill>
                  <a:srgbClr val="FF0000"/>
                </a:solidFill>
                <a:latin typeface="Menlo"/>
              </a:rPr>
              <a:t>"</a:t>
            </a:r>
            <a:r>
              <a:rPr lang="en-US" sz="1200" dirty="0" err="1">
                <a:solidFill>
                  <a:srgbClr val="FF0000"/>
                </a:solidFill>
                <a:latin typeface="Menlo"/>
              </a:rPr>
              <a:t>sourceMap</a:t>
            </a:r>
            <a:r>
              <a:rPr lang="en-US" sz="1200" dirty="0">
                <a:solidFill>
                  <a:srgbClr val="FF0000"/>
                </a:solidFill>
                <a:latin typeface="Menlo"/>
              </a:rPr>
              <a:t>": true,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      </a:t>
            </a:r>
            <a:r>
              <a:rPr lang="en-US" sz="1200" dirty="0">
                <a:solidFill>
                  <a:srgbClr val="FF0000"/>
                </a:solidFill>
                <a:latin typeface="Menlo"/>
              </a:rPr>
              <a:t>"</a:t>
            </a:r>
            <a:r>
              <a:rPr lang="en-US" sz="1200" dirty="0" err="1">
                <a:solidFill>
                  <a:srgbClr val="FF0000"/>
                </a:solidFill>
                <a:latin typeface="Menlo"/>
              </a:rPr>
              <a:t>noImplicitAny</a:t>
            </a:r>
            <a:r>
              <a:rPr lang="en-US" sz="1200" dirty="0">
                <a:solidFill>
                  <a:srgbClr val="FF0000"/>
                </a:solidFill>
                <a:latin typeface="Menlo"/>
              </a:rPr>
              <a:t>": true,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      </a:t>
            </a:r>
            <a:r>
              <a:rPr lang="en-US" sz="1200" dirty="0">
                <a:solidFill>
                  <a:srgbClr val="FF0000"/>
                </a:solidFill>
                <a:latin typeface="Menlo"/>
              </a:rPr>
              <a:t>"module": "es6",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      </a:t>
            </a:r>
            <a:r>
              <a:rPr lang="en-US" sz="1200" dirty="0">
                <a:solidFill>
                  <a:srgbClr val="FF0000"/>
                </a:solidFill>
                <a:latin typeface="Menlo"/>
              </a:rPr>
              <a:t>"</a:t>
            </a:r>
            <a:r>
              <a:rPr lang="en-US" sz="1200" dirty="0" err="1">
                <a:solidFill>
                  <a:srgbClr val="FF0000"/>
                </a:solidFill>
                <a:latin typeface="Menlo"/>
              </a:rPr>
              <a:t>moduleResolution</a:t>
            </a:r>
            <a:r>
              <a:rPr lang="en-US" sz="1200" dirty="0">
                <a:solidFill>
                  <a:srgbClr val="FF0000"/>
                </a:solidFill>
                <a:latin typeface="Menlo"/>
              </a:rPr>
              <a:t>": "node",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      </a:t>
            </a:r>
            <a:r>
              <a:rPr lang="en-US" sz="1200" dirty="0">
                <a:solidFill>
                  <a:srgbClr val="FF0000"/>
                </a:solidFill>
                <a:latin typeface="Menlo"/>
              </a:rPr>
              <a:t>"target": "es6",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      </a:t>
            </a:r>
            <a:r>
              <a:rPr lang="en-US" sz="1200" dirty="0">
                <a:solidFill>
                  <a:srgbClr val="FF0000"/>
                </a:solidFill>
                <a:latin typeface="Menlo"/>
              </a:rPr>
              <a:t>"</a:t>
            </a:r>
            <a:r>
              <a:rPr lang="en-US" sz="1200" dirty="0" err="1">
                <a:solidFill>
                  <a:srgbClr val="FF0000"/>
                </a:solidFill>
                <a:latin typeface="Menlo"/>
              </a:rPr>
              <a:t>allowJs</a:t>
            </a:r>
            <a:r>
              <a:rPr lang="en-US" sz="1200" dirty="0">
                <a:solidFill>
                  <a:srgbClr val="FF0000"/>
                </a:solidFill>
                <a:latin typeface="Menlo"/>
              </a:rPr>
              <a:t>": true,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 	   </a:t>
            </a:r>
            <a:r>
              <a:rPr lang="en-US" sz="1200" dirty="0">
                <a:solidFill>
                  <a:srgbClr val="FF0000"/>
                </a:solidFill>
                <a:latin typeface="Menlo"/>
              </a:rPr>
              <a:t>" lib " : [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         </a:t>
            </a:r>
            <a:r>
              <a:rPr lang="en-US" sz="1200" dirty="0">
                <a:solidFill>
                  <a:srgbClr val="FF0000"/>
                </a:solidFill>
                <a:latin typeface="Menlo"/>
              </a:rPr>
              <a:t>"es2017",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         </a:t>
            </a:r>
            <a:r>
              <a:rPr lang="en-US" sz="1200" dirty="0">
                <a:solidFill>
                  <a:srgbClr val="FF0000"/>
                </a:solidFill>
                <a:latin typeface="Menlo"/>
              </a:rPr>
              <a:t>"</a:t>
            </a:r>
            <a:r>
              <a:rPr lang="en-US" sz="1200" dirty="0" err="1">
                <a:solidFill>
                  <a:srgbClr val="FF0000"/>
                </a:solidFill>
                <a:latin typeface="Menlo"/>
              </a:rPr>
              <a:t>dom</a:t>
            </a:r>
            <a:r>
              <a:rPr lang="en-US" sz="1200" dirty="0">
                <a:solidFill>
                  <a:srgbClr val="FF0000"/>
                </a:solidFill>
                <a:latin typeface="Menlo"/>
              </a:rPr>
              <a:t>"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      </a:t>
            </a:r>
            <a:r>
              <a:rPr lang="en-US" sz="1200" dirty="0">
                <a:solidFill>
                  <a:srgbClr val="FF0000"/>
                </a:solidFill>
                <a:latin typeface="Menlo"/>
              </a:rPr>
              <a:t>]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</a:rPr>
              <a:t>   </a:t>
            </a:r>
            <a:r>
              <a:rPr lang="en-US" sz="1200" dirty="0">
                <a:solidFill>
                  <a:srgbClr val="FF0000"/>
                </a:solidFill>
                <a:latin typeface="Menlo"/>
              </a:rPr>
              <a:t>}</a:t>
            </a:r>
            <a:br>
              <a:rPr lang="en-US" sz="1200" dirty="0">
                <a:solidFill>
                  <a:srgbClr val="FF0000"/>
                </a:solidFill>
              </a:rPr>
            </a:br>
            <a:r>
              <a:rPr lang="en-US" sz="1200" dirty="0">
                <a:solidFill>
                  <a:srgbClr val="FF0000"/>
                </a:solidFill>
                <a:latin typeface="Menlo"/>
              </a:rPr>
              <a:t>}</a:t>
            </a:r>
            <a:endParaRPr lang="en-US" sz="1200" dirty="0">
              <a:solidFill>
                <a:srgbClr val="FF0000"/>
              </a:solidFill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 startAt="8"/>
            </a:pP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972FBF9-B464-4488-8D44-3C18E776C253}"/>
              </a:ext>
            </a:extLst>
          </p:cNvPr>
          <p:cNvCxnSpPr/>
          <p:nvPr/>
        </p:nvCxnSpPr>
        <p:spPr>
          <a:xfrm>
            <a:off x="6096000" y="1995488"/>
            <a:ext cx="0" cy="427672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52613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3828F-9FC6-4694-B5E9-3EAD65E15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Step-by-step - Set-up a sample </a:t>
            </a:r>
            <a:r>
              <a:rPr lang="en-US" dirty="0" err="1">
                <a:solidFill>
                  <a:schemeClr val="tx1"/>
                </a:solidFill>
              </a:rPr>
              <a:t>RxJS</a:t>
            </a:r>
            <a:r>
              <a:rPr lang="en-US" dirty="0">
                <a:solidFill>
                  <a:schemeClr val="tx1"/>
                </a:solidFill>
              </a:rPr>
              <a:t> Development Environment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600" dirty="0">
                <a:hlinkClick r:id="rId2"/>
              </a:rPr>
              <a:t>https://medium.com/codingthesmartway-com-blog/getting-started-with-rxjs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E578D-0B3D-4FD7-B042-A4FEF6989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3126" y="1893992"/>
            <a:ext cx="4712970" cy="4494107"/>
          </a:xfrm>
        </p:spPr>
        <p:txBody>
          <a:bodyPr>
            <a:normAutofit fontScale="85000" lnSpcReduction="20000"/>
          </a:bodyPr>
          <a:lstStyle/>
          <a:p>
            <a:pPr marL="749808" lvl="1" indent="-457200">
              <a:buFont typeface="+mj-lt"/>
              <a:buAutoNum type="arabicPeriod" startAt="10"/>
            </a:pPr>
            <a:r>
              <a:rPr lang="en-US" sz="1900" dirty="0">
                <a:solidFill>
                  <a:schemeClr val="tx1"/>
                </a:solidFill>
              </a:rPr>
              <a:t>Set up your HTML file. In the command line, create a new file called</a:t>
            </a:r>
            <a:r>
              <a:rPr lang="en-US" sz="1900" b="0" i="0" dirty="0">
                <a:solidFill>
                  <a:srgbClr val="FF0000"/>
                </a:solidFill>
                <a:effectLst/>
                <a:latin typeface="medium-content-serif-font"/>
              </a:rPr>
              <a:t> </a:t>
            </a:r>
            <a:r>
              <a:rPr lang="en-US" sz="1900" b="0" i="1" dirty="0">
                <a:solidFill>
                  <a:srgbClr val="FF0000"/>
                </a:solidFill>
                <a:effectLst/>
                <a:latin typeface="medium-content-serif-font"/>
              </a:rPr>
              <a:t>index.html</a:t>
            </a:r>
            <a:r>
              <a:rPr lang="en-US" sz="1900" b="0" i="1" dirty="0">
                <a:solidFill>
                  <a:srgbClr val="292929"/>
                </a:solidFill>
                <a:effectLst/>
                <a:latin typeface="medium-content-serif-font"/>
              </a:rPr>
              <a:t> </a:t>
            </a:r>
            <a:r>
              <a:rPr lang="en-US" sz="1900" dirty="0">
                <a:solidFill>
                  <a:schemeClr val="tx1"/>
                </a:solidFill>
              </a:rPr>
              <a:t>in the root directory with:</a:t>
            </a:r>
          </a:p>
          <a:p>
            <a:pPr marL="932688" lvl="2" indent="-45720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Touch </a:t>
            </a:r>
            <a:r>
              <a:rPr lang="en-US" sz="1400" i="1" dirty="0">
                <a:solidFill>
                  <a:srgbClr val="FF0000"/>
                </a:solidFill>
                <a:latin typeface="medium-content-serif-font"/>
              </a:rPr>
              <a:t>index.html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marL="749808" lvl="1" indent="-457200">
              <a:buFont typeface="+mj-lt"/>
              <a:buAutoNum type="arabicPeriod" startAt="11"/>
            </a:pPr>
            <a:r>
              <a:rPr lang="en-US" sz="1900" dirty="0">
                <a:solidFill>
                  <a:schemeClr val="tx1"/>
                </a:solidFill>
              </a:rPr>
              <a:t>Add the following to the .html file</a:t>
            </a:r>
          </a:p>
          <a:p>
            <a:pPr marL="475488" lvl="2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0000"/>
                </a:solidFill>
              </a:rPr>
              <a:t>&lt;!DOCTYPE html&gt;</a:t>
            </a:r>
          </a:p>
          <a:p>
            <a:pPr marL="475488" lvl="2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0000"/>
                </a:solidFill>
              </a:rPr>
              <a:t>&lt;html </a:t>
            </a:r>
            <a:r>
              <a:rPr lang="en-US" sz="1400" dirty="0" err="1">
                <a:solidFill>
                  <a:srgbClr val="FF0000"/>
                </a:solidFill>
              </a:rPr>
              <a:t>lang</a:t>
            </a:r>
            <a:r>
              <a:rPr lang="en-US" sz="1400" dirty="0">
                <a:solidFill>
                  <a:srgbClr val="FF0000"/>
                </a:solidFill>
              </a:rPr>
              <a:t>="</a:t>
            </a:r>
            <a:r>
              <a:rPr lang="en-US" sz="1400" dirty="0" err="1">
                <a:solidFill>
                  <a:srgbClr val="FF0000"/>
                </a:solidFill>
              </a:rPr>
              <a:t>en</a:t>
            </a:r>
            <a:r>
              <a:rPr lang="en-US" sz="1400" dirty="0">
                <a:solidFill>
                  <a:srgbClr val="FF0000"/>
                </a:solidFill>
              </a:rPr>
              <a:t>"&gt;</a:t>
            </a:r>
          </a:p>
          <a:p>
            <a:pPr marL="475488" lvl="2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0000"/>
                </a:solidFill>
              </a:rPr>
              <a:t>&lt;head&gt;</a:t>
            </a:r>
          </a:p>
          <a:p>
            <a:pPr marL="475488" lvl="2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0000"/>
                </a:solidFill>
              </a:rPr>
              <a:t>    &lt;meta charset="UTF-8"&gt;</a:t>
            </a:r>
          </a:p>
          <a:p>
            <a:pPr marL="475488" lvl="2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0000"/>
                </a:solidFill>
              </a:rPr>
              <a:t>    &lt;meta name="viewport" content="width=device-width, initial-scale=1.0"&gt;</a:t>
            </a:r>
          </a:p>
          <a:p>
            <a:pPr marL="475488" lvl="2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0000"/>
                </a:solidFill>
              </a:rPr>
              <a:t>    &lt;meta http-</a:t>
            </a:r>
            <a:r>
              <a:rPr lang="en-US" sz="1400" dirty="0" err="1">
                <a:solidFill>
                  <a:srgbClr val="FF0000"/>
                </a:solidFill>
              </a:rPr>
              <a:t>equiv</a:t>
            </a:r>
            <a:r>
              <a:rPr lang="en-US" sz="1400" dirty="0">
                <a:solidFill>
                  <a:srgbClr val="FF0000"/>
                </a:solidFill>
              </a:rPr>
              <a:t>="X-UA-Compatible" content="</a:t>
            </a:r>
            <a:r>
              <a:rPr lang="en-US" sz="1400" dirty="0" err="1">
                <a:solidFill>
                  <a:srgbClr val="FF0000"/>
                </a:solidFill>
              </a:rPr>
              <a:t>ie</a:t>
            </a:r>
            <a:r>
              <a:rPr lang="en-US" sz="1400" dirty="0">
                <a:solidFill>
                  <a:srgbClr val="FF0000"/>
                </a:solidFill>
              </a:rPr>
              <a:t>=edge"&gt;</a:t>
            </a:r>
          </a:p>
          <a:p>
            <a:pPr marL="475488" lvl="2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0000"/>
                </a:solidFill>
              </a:rPr>
              <a:t>    &lt;title&gt;</a:t>
            </a:r>
            <a:r>
              <a:rPr lang="en-US" sz="1400" dirty="0" err="1">
                <a:solidFill>
                  <a:srgbClr val="FF0000"/>
                </a:solidFill>
              </a:rPr>
              <a:t>RxJS</a:t>
            </a:r>
            <a:r>
              <a:rPr lang="en-US" sz="1400" dirty="0">
                <a:solidFill>
                  <a:srgbClr val="FF0000"/>
                </a:solidFill>
              </a:rPr>
              <a:t> Demo&lt;/title&gt;</a:t>
            </a:r>
          </a:p>
          <a:p>
            <a:pPr marL="475488" lvl="2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0000"/>
                </a:solidFill>
              </a:rPr>
              <a:t>&lt;/head&gt;</a:t>
            </a:r>
          </a:p>
          <a:p>
            <a:pPr marL="475488" lvl="2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0000"/>
                </a:solidFill>
              </a:rPr>
              <a:t>&lt;body&gt;</a:t>
            </a:r>
          </a:p>
          <a:p>
            <a:pPr marL="475488" lvl="2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0000"/>
                </a:solidFill>
              </a:rPr>
              <a:t>    &lt;h1&gt;</a:t>
            </a:r>
            <a:r>
              <a:rPr lang="en-US" sz="1400" dirty="0" err="1">
                <a:solidFill>
                  <a:srgbClr val="FF0000"/>
                </a:solidFill>
              </a:rPr>
              <a:t>RxJS</a:t>
            </a:r>
            <a:r>
              <a:rPr lang="en-US" sz="1400" dirty="0">
                <a:solidFill>
                  <a:srgbClr val="FF0000"/>
                </a:solidFill>
              </a:rPr>
              <a:t> Demo&lt;/h1&gt;</a:t>
            </a:r>
          </a:p>
          <a:p>
            <a:pPr marL="475488" lvl="2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0000"/>
                </a:solidFill>
              </a:rPr>
              <a:t>    &lt;div&gt;</a:t>
            </a:r>
          </a:p>
          <a:p>
            <a:pPr marL="475488" lvl="2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0000"/>
                </a:solidFill>
              </a:rPr>
              <a:t>        &lt;ul id="list"&gt;&lt;/ul&gt;</a:t>
            </a:r>
          </a:p>
          <a:p>
            <a:pPr marL="475488" lvl="2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0000"/>
                </a:solidFill>
              </a:rPr>
              <a:t>    &lt;/div&gt;</a:t>
            </a:r>
          </a:p>
          <a:p>
            <a:pPr marL="475488" lvl="2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0000"/>
                </a:solidFill>
              </a:rPr>
              <a:t>    &lt;script </a:t>
            </a:r>
            <a:r>
              <a:rPr lang="en-US" sz="1400" dirty="0" err="1">
                <a:solidFill>
                  <a:srgbClr val="FF0000"/>
                </a:solidFill>
              </a:rPr>
              <a:t>src</a:t>
            </a:r>
            <a:r>
              <a:rPr lang="en-US" sz="1400" dirty="0">
                <a:solidFill>
                  <a:srgbClr val="FF0000"/>
                </a:solidFill>
              </a:rPr>
              <a:t>="/bundle.js"&gt;&lt;/script&gt;</a:t>
            </a:r>
          </a:p>
          <a:p>
            <a:pPr marL="475488" lvl="2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0000"/>
                </a:solidFill>
              </a:rPr>
              <a:t>&lt;/body&gt;</a:t>
            </a:r>
          </a:p>
          <a:p>
            <a:pPr marL="475488" lvl="2"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FF0000"/>
                </a:solidFill>
              </a:rPr>
              <a:t>&lt;/html&gt;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B117631-FD8C-4F17-A7A9-562C2F76B632}"/>
              </a:ext>
            </a:extLst>
          </p:cNvPr>
          <p:cNvSpPr txBox="1">
            <a:spLocks/>
          </p:cNvSpPr>
          <p:nvPr/>
        </p:nvSpPr>
        <p:spPr>
          <a:xfrm>
            <a:off x="6254268" y="1893992"/>
            <a:ext cx="4901412" cy="4494107"/>
          </a:xfrm>
          <a:prstGeom prst="rect">
            <a:avLst/>
          </a:prstGeom>
        </p:spPr>
        <p:txBody>
          <a:bodyPr vert="horz" lIns="0" tIns="45720" rIns="0" bIns="45720" rtlCol="0" anchor="ctr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9808" lvl="1" indent="-457200">
              <a:buFont typeface="+mj-lt"/>
              <a:buAutoNum type="arabicPeriod" startAt="12"/>
            </a:pPr>
            <a:r>
              <a:rPr lang="en-US" sz="1600" dirty="0">
                <a:solidFill>
                  <a:schemeClr val="tx1"/>
                </a:solidFill>
              </a:rPr>
              <a:t>In the command line, create a new file called</a:t>
            </a:r>
            <a:r>
              <a:rPr lang="en-US" sz="1600" dirty="0">
                <a:solidFill>
                  <a:srgbClr val="FF0000"/>
                </a:solidFill>
                <a:latin typeface="medium-content-serif-font"/>
              </a:rPr>
              <a:t> </a:t>
            </a:r>
            <a:r>
              <a:rPr lang="en-US" sz="1600" i="1" dirty="0" err="1">
                <a:solidFill>
                  <a:srgbClr val="FF0000"/>
                </a:solidFill>
                <a:latin typeface="medium-content-serif-font"/>
              </a:rPr>
              <a:t>index.ts</a:t>
            </a:r>
            <a:r>
              <a:rPr lang="en-US" sz="1600" i="1" dirty="0">
                <a:solidFill>
                  <a:srgbClr val="FF0000"/>
                </a:solidFill>
                <a:latin typeface="medium-content-serif-font"/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in the root directory with:</a:t>
            </a:r>
          </a:p>
          <a:p>
            <a:pPr marL="932688" lvl="2" indent="-45720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Touch </a:t>
            </a:r>
            <a:r>
              <a:rPr lang="en-US" sz="1200" i="1" dirty="0" err="1">
                <a:solidFill>
                  <a:srgbClr val="FF0000"/>
                </a:solidFill>
                <a:latin typeface="medium-content-serif-font"/>
              </a:rPr>
              <a:t>index.ts</a:t>
            </a:r>
            <a:r>
              <a:rPr lang="en-US" sz="1200" dirty="0">
                <a:solidFill>
                  <a:schemeClr val="tx1"/>
                </a:solidFill>
              </a:rPr>
              <a:t>.</a:t>
            </a:r>
          </a:p>
          <a:p>
            <a:pPr marL="749808" lvl="1" indent="-457200">
              <a:buFont typeface="+mj-lt"/>
              <a:buAutoNum type="arabicPeriod" startAt="13"/>
            </a:pPr>
            <a:r>
              <a:rPr lang="en-US" sz="1600" dirty="0">
                <a:solidFill>
                  <a:schemeClr val="tx1"/>
                </a:solidFill>
              </a:rPr>
              <a:t>Add this text to the </a:t>
            </a:r>
            <a:r>
              <a:rPr lang="en-US" sz="1600" i="1" dirty="0" err="1">
                <a:solidFill>
                  <a:srgbClr val="FF0000"/>
                </a:solidFill>
              </a:rPr>
              <a:t>index.ts</a:t>
            </a:r>
            <a:r>
              <a:rPr lang="en-US" sz="1600" i="1" dirty="0">
                <a:solidFill>
                  <a:srgbClr val="FF0000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file.</a:t>
            </a:r>
          </a:p>
          <a:p>
            <a:pPr marL="475488" lvl="2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0000"/>
                </a:solidFill>
              </a:rPr>
              <a:t>import { Observable } from '</a:t>
            </a:r>
            <a:r>
              <a:rPr lang="en-US" sz="1200" dirty="0" err="1">
                <a:solidFill>
                  <a:srgbClr val="FF0000"/>
                </a:solidFill>
              </a:rPr>
              <a:t>rxjs</a:t>
            </a:r>
            <a:r>
              <a:rPr lang="en-US" sz="1200" dirty="0">
                <a:solidFill>
                  <a:srgbClr val="FF0000"/>
                </a:solidFill>
              </a:rPr>
              <a:t>';</a:t>
            </a:r>
          </a:p>
          <a:p>
            <a:pPr marL="475488" lvl="2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0000"/>
                </a:solidFill>
              </a:rPr>
              <a:t>var observable = </a:t>
            </a:r>
            <a:r>
              <a:rPr lang="en-US" sz="1200" dirty="0" err="1">
                <a:solidFill>
                  <a:srgbClr val="FF0000"/>
                </a:solidFill>
              </a:rPr>
              <a:t>Observable.create</a:t>
            </a:r>
            <a:r>
              <a:rPr lang="en-US" sz="1200" dirty="0">
                <a:solidFill>
                  <a:srgbClr val="FF0000"/>
                </a:solidFill>
              </a:rPr>
              <a:t>((</a:t>
            </a:r>
            <a:r>
              <a:rPr lang="en-US" sz="1200" dirty="0" err="1">
                <a:solidFill>
                  <a:srgbClr val="FF0000"/>
                </a:solidFill>
              </a:rPr>
              <a:t>observer:any</a:t>
            </a:r>
            <a:r>
              <a:rPr lang="en-US" sz="1200" dirty="0">
                <a:solidFill>
                  <a:srgbClr val="FF0000"/>
                </a:solidFill>
              </a:rPr>
              <a:t>) =&gt; {</a:t>
            </a:r>
          </a:p>
          <a:p>
            <a:pPr marL="475488" lvl="2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0000"/>
                </a:solidFill>
              </a:rPr>
              <a:t>    </a:t>
            </a:r>
            <a:r>
              <a:rPr lang="en-US" sz="1200" dirty="0" err="1">
                <a:solidFill>
                  <a:srgbClr val="FF0000"/>
                </a:solidFill>
              </a:rPr>
              <a:t>observer.next</a:t>
            </a:r>
            <a:r>
              <a:rPr lang="en-US" sz="1200" dirty="0">
                <a:solidFill>
                  <a:srgbClr val="FF0000"/>
                </a:solidFill>
              </a:rPr>
              <a:t>('Hello World!');</a:t>
            </a:r>
          </a:p>
          <a:p>
            <a:pPr marL="475488" lvl="2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0000"/>
                </a:solidFill>
              </a:rPr>
              <a:t>    </a:t>
            </a:r>
            <a:r>
              <a:rPr lang="en-US" sz="1200" dirty="0" err="1">
                <a:solidFill>
                  <a:srgbClr val="FF0000"/>
                </a:solidFill>
              </a:rPr>
              <a:t>observer.next</a:t>
            </a:r>
            <a:r>
              <a:rPr lang="en-US" sz="1200" dirty="0">
                <a:solidFill>
                  <a:srgbClr val="FF0000"/>
                </a:solidFill>
              </a:rPr>
              <a:t>('Hello Again!');</a:t>
            </a:r>
          </a:p>
          <a:p>
            <a:pPr marL="475488" lvl="2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0000"/>
                </a:solidFill>
              </a:rPr>
              <a:t>    </a:t>
            </a:r>
            <a:r>
              <a:rPr lang="en-US" sz="1200" dirty="0" err="1">
                <a:solidFill>
                  <a:srgbClr val="FF0000"/>
                </a:solidFill>
              </a:rPr>
              <a:t>observer.complete</a:t>
            </a:r>
            <a:r>
              <a:rPr lang="en-US" sz="1200" dirty="0">
                <a:solidFill>
                  <a:srgbClr val="FF0000"/>
                </a:solidFill>
              </a:rPr>
              <a:t>();</a:t>
            </a:r>
          </a:p>
          <a:p>
            <a:pPr marL="475488" lvl="2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0000"/>
                </a:solidFill>
              </a:rPr>
              <a:t>    </a:t>
            </a:r>
            <a:r>
              <a:rPr lang="en-US" sz="1200" dirty="0" err="1">
                <a:solidFill>
                  <a:srgbClr val="FF0000"/>
                </a:solidFill>
              </a:rPr>
              <a:t>observer.next</a:t>
            </a:r>
            <a:r>
              <a:rPr lang="en-US" sz="1200" dirty="0">
                <a:solidFill>
                  <a:srgbClr val="FF0000"/>
                </a:solidFill>
              </a:rPr>
              <a:t>('Bye');</a:t>
            </a:r>
          </a:p>
          <a:p>
            <a:pPr marL="475488" lvl="2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0000"/>
                </a:solidFill>
              </a:rPr>
              <a:t>})</a:t>
            </a:r>
          </a:p>
          <a:p>
            <a:pPr marL="475488" lvl="2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FF0000"/>
                </a:solidFill>
              </a:rPr>
              <a:t>observable.subscribe</a:t>
            </a:r>
            <a:r>
              <a:rPr lang="en-US" sz="1200" dirty="0">
                <a:solidFill>
                  <a:srgbClr val="FF0000"/>
                </a:solidFill>
              </a:rPr>
              <a:t>(</a:t>
            </a:r>
          </a:p>
          <a:p>
            <a:pPr marL="475488" lvl="2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0000"/>
                </a:solidFill>
              </a:rPr>
              <a:t>    (</a:t>
            </a:r>
            <a:r>
              <a:rPr lang="en-US" sz="1200" dirty="0" err="1">
                <a:solidFill>
                  <a:srgbClr val="FF0000"/>
                </a:solidFill>
              </a:rPr>
              <a:t>x:any</a:t>
            </a:r>
            <a:r>
              <a:rPr lang="en-US" sz="1200" dirty="0">
                <a:solidFill>
                  <a:srgbClr val="FF0000"/>
                </a:solidFill>
              </a:rPr>
              <a:t>) =&gt; </a:t>
            </a:r>
            <a:r>
              <a:rPr lang="en-US" sz="1200" dirty="0" err="1">
                <a:solidFill>
                  <a:srgbClr val="FF0000"/>
                </a:solidFill>
              </a:rPr>
              <a:t>logItem</a:t>
            </a:r>
            <a:r>
              <a:rPr lang="en-US" sz="1200" dirty="0">
                <a:solidFill>
                  <a:srgbClr val="FF0000"/>
                </a:solidFill>
              </a:rPr>
              <a:t>(x),</a:t>
            </a:r>
          </a:p>
          <a:p>
            <a:pPr marL="475488" lvl="2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0000"/>
                </a:solidFill>
              </a:rPr>
              <a:t>    (error: any) =&gt; </a:t>
            </a:r>
            <a:r>
              <a:rPr lang="en-US" sz="1200" dirty="0" err="1">
                <a:solidFill>
                  <a:srgbClr val="FF0000"/>
                </a:solidFill>
              </a:rPr>
              <a:t>logItem</a:t>
            </a:r>
            <a:r>
              <a:rPr lang="en-US" sz="1200" dirty="0">
                <a:solidFill>
                  <a:srgbClr val="FF0000"/>
                </a:solidFill>
              </a:rPr>
              <a:t> ('Error: ' + error),</a:t>
            </a:r>
          </a:p>
          <a:p>
            <a:pPr marL="475488" lvl="2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0000"/>
                </a:solidFill>
              </a:rPr>
              <a:t>    () =&gt; </a:t>
            </a:r>
            <a:r>
              <a:rPr lang="en-US" sz="1200" dirty="0" err="1">
                <a:solidFill>
                  <a:srgbClr val="FF0000"/>
                </a:solidFill>
              </a:rPr>
              <a:t>logItem</a:t>
            </a:r>
            <a:r>
              <a:rPr lang="en-US" sz="1200" dirty="0">
                <a:solidFill>
                  <a:srgbClr val="FF0000"/>
                </a:solidFill>
              </a:rPr>
              <a:t>('Completed')</a:t>
            </a:r>
          </a:p>
          <a:p>
            <a:pPr marL="475488" lvl="2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0000"/>
                </a:solidFill>
              </a:rPr>
              <a:t>);</a:t>
            </a:r>
          </a:p>
          <a:p>
            <a:pPr marL="475488" lvl="2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0000"/>
                </a:solidFill>
              </a:rPr>
              <a:t>function </a:t>
            </a:r>
            <a:r>
              <a:rPr lang="en-US" sz="1200" dirty="0" err="1">
                <a:solidFill>
                  <a:srgbClr val="FF0000"/>
                </a:solidFill>
              </a:rPr>
              <a:t>logItem</a:t>
            </a:r>
            <a:r>
              <a:rPr lang="en-US" sz="1200" dirty="0">
                <a:solidFill>
                  <a:srgbClr val="FF0000"/>
                </a:solidFill>
              </a:rPr>
              <a:t>(</a:t>
            </a:r>
            <a:r>
              <a:rPr lang="en-US" sz="1200" dirty="0" err="1">
                <a:solidFill>
                  <a:srgbClr val="FF0000"/>
                </a:solidFill>
              </a:rPr>
              <a:t>val:any</a:t>
            </a:r>
            <a:r>
              <a:rPr lang="en-US" sz="1200" dirty="0">
                <a:solidFill>
                  <a:srgbClr val="FF0000"/>
                </a:solidFill>
              </a:rPr>
              <a:t>) {</a:t>
            </a:r>
          </a:p>
          <a:p>
            <a:pPr marL="475488" lvl="2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0000"/>
                </a:solidFill>
              </a:rPr>
              <a:t>    var node = </a:t>
            </a:r>
            <a:r>
              <a:rPr lang="en-US" sz="1200" dirty="0" err="1">
                <a:solidFill>
                  <a:srgbClr val="FF0000"/>
                </a:solidFill>
              </a:rPr>
              <a:t>document.createElement</a:t>
            </a:r>
            <a:r>
              <a:rPr lang="en-US" sz="1200" dirty="0">
                <a:solidFill>
                  <a:srgbClr val="FF0000"/>
                </a:solidFill>
              </a:rPr>
              <a:t>("li");</a:t>
            </a:r>
          </a:p>
          <a:p>
            <a:pPr marL="475488" lvl="2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0000"/>
                </a:solidFill>
              </a:rPr>
              <a:t>    var </a:t>
            </a:r>
            <a:r>
              <a:rPr lang="en-US" sz="1200" dirty="0" err="1">
                <a:solidFill>
                  <a:srgbClr val="FF0000"/>
                </a:solidFill>
              </a:rPr>
              <a:t>textnode</a:t>
            </a:r>
            <a:r>
              <a:rPr lang="en-US" sz="1200" dirty="0">
                <a:solidFill>
                  <a:srgbClr val="FF0000"/>
                </a:solidFill>
              </a:rPr>
              <a:t> = </a:t>
            </a:r>
            <a:r>
              <a:rPr lang="en-US" sz="1200" dirty="0" err="1">
                <a:solidFill>
                  <a:srgbClr val="FF0000"/>
                </a:solidFill>
              </a:rPr>
              <a:t>document.createTextNode</a:t>
            </a:r>
            <a:r>
              <a:rPr lang="en-US" sz="1200" dirty="0">
                <a:solidFill>
                  <a:srgbClr val="FF0000"/>
                </a:solidFill>
              </a:rPr>
              <a:t>(</a:t>
            </a:r>
            <a:r>
              <a:rPr lang="en-US" sz="1200" dirty="0" err="1">
                <a:solidFill>
                  <a:srgbClr val="FF0000"/>
                </a:solidFill>
              </a:rPr>
              <a:t>val</a:t>
            </a:r>
            <a:r>
              <a:rPr lang="en-US" sz="1200" dirty="0">
                <a:solidFill>
                  <a:srgbClr val="FF0000"/>
                </a:solidFill>
              </a:rPr>
              <a:t>);</a:t>
            </a:r>
          </a:p>
          <a:p>
            <a:pPr marL="475488" lvl="2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0000"/>
                </a:solidFill>
              </a:rPr>
              <a:t>    </a:t>
            </a:r>
            <a:r>
              <a:rPr lang="en-US" sz="1200" dirty="0" err="1">
                <a:solidFill>
                  <a:srgbClr val="FF0000"/>
                </a:solidFill>
              </a:rPr>
              <a:t>node.appendChild</a:t>
            </a:r>
            <a:r>
              <a:rPr lang="en-US" sz="1200" dirty="0">
                <a:solidFill>
                  <a:srgbClr val="FF0000"/>
                </a:solidFill>
              </a:rPr>
              <a:t>(</a:t>
            </a:r>
            <a:r>
              <a:rPr lang="en-US" sz="1200" dirty="0" err="1">
                <a:solidFill>
                  <a:srgbClr val="FF0000"/>
                </a:solidFill>
              </a:rPr>
              <a:t>textnode</a:t>
            </a:r>
            <a:r>
              <a:rPr lang="en-US" sz="1200" dirty="0">
                <a:solidFill>
                  <a:srgbClr val="FF0000"/>
                </a:solidFill>
              </a:rPr>
              <a:t>);</a:t>
            </a:r>
          </a:p>
          <a:p>
            <a:pPr marL="475488" lvl="2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0000"/>
                </a:solidFill>
              </a:rPr>
              <a:t>    </a:t>
            </a:r>
            <a:r>
              <a:rPr lang="en-US" sz="1200" dirty="0" err="1">
                <a:solidFill>
                  <a:srgbClr val="FF0000"/>
                </a:solidFill>
              </a:rPr>
              <a:t>document.getElementById</a:t>
            </a:r>
            <a:r>
              <a:rPr lang="en-US" sz="1200" dirty="0">
                <a:solidFill>
                  <a:srgbClr val="FF0000"/>
                </a:solidFill>
              </a:rPr>
              <a:t>("list").</a:t>
            </a:r>
            <a:r>
              <a:rPr lang="en-US" sz="1200" dirty="0" err="1">
                <a:solidFill>
                  <a:srgbClr val="FF0000"/>
                </a:solidFill>
              </a:rPr>
              <a:t>appendChild</a:t>
            </a:r>
            <a:r>
              <a:rPr lang="en-US" sz="1200" dirty="0">
                <a:solidFill>
                  <a:srgbClr val="FF0000"/>
                </a:solidFill>
              </a:rPr>
              <a:t>(node);</a:t>
            </a:r>
          </a:p>
          <a:p>
            <a:pPr marL="475488" lvl="2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F0000"/>
                </a:solidFill>
              </a:rPr>
              <a:t>}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6554ECC-1C2E-43ED-A6CD-C7C58BD717A0}"/>
              </a:ext>
            </a:extLst>
          </p:cNvPr>
          <p:cNvCxnSpPr/>
          <p:nvPr/>
        </p:nvCxnSpPr>
        <p:spPr>
          <a:xfrm>
            <a:off x="6096000" y="1995488"/>
            <a:ext cx="0" cy="4276725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470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46438-BD7C-40AE-8AB3-921B43509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08313"/>
            <a:ext cx="10058400" cy="4479235"/>
          </a:xfrm>
        </p:spPr>
        <p:txBody>
          <a:bodyPr/>
          <a:lstStyle/>
          <a:p>
            <a:pPr marL="457200" indent="-457200">
              <a:buFont typeface="+mj-lt"/>
              <a:buAutoNum type="arabicPeriod" startAt="14"/>
            </a:pPr>
            <a:r>
              <a:rPr lang="en-US" dirty="0">
                <a:solidFill>
                  <a:schemeClr val="tx1"/>
                </a:solidFill>
              </a:rPr>
              <a:t>Now you can start the sample app with: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npm</a:t>
            </a:r>
            <a:r>
              <a:rPr lang="en-US" dirty="0">
                <a:solidFill>
                  <a:srgbClr val="FF0000"/>
                </a:solidFill>
              </a:rPr>
              <a:t> run start</a:t>
            </a:r>
          </a:p>
          <a:p>
            <a:pPr marL="457200" indent="-457200">
              <a:buFont typeface="+mj-lt"/>
              <a:buAutoNum type="arabicPeriod" startAt="15"/>
            </a:pPr>
            <a:r>
              <a:rPr lang="en-US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5F2076A-B709-4FAE-9424-D8E6551D5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Step-by-step - Set-up a sample </a:t>
            </a:r>
            <a:r>
              <a:rPr lang="en-US" dirty="0" err="1">
                <a:solidFill>
                  <a:schemeClr val="tx1"/>
                </a:solidFill>
              </a:rPr>
              <a:t>RxJS</a:t>
            </a:r>
            <a:r>
              <a:rPr lang="en-US" dirty="0">
                <a:solidFill>
                  <a:schemeClr val="tx1"/>
                </a:solidFill>
              </a:rPr>
              <a:t> Development Environment</a:t>
            </a:r>
            <a:br>
              <a:rPr lang="en-US" dirty="0"/>
            </a:br>
            <a:r>
              <a:rPr lang="en-US" sz="1400" dirty="0">
                <a:hlinkClick r:id="rId2"/>
              </a:rPr>
              <a:t>https://medium.com/codingthesmartway-com-blog/getting-started-with-rxjs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43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0EA8F-029D-C47E-F37A-8A1C99E69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271760" cy="145075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Imperative vs Declarative Programming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  <a:hlinkClick r:id="rId2"/>
              </a:rPr>
              <a:t>https://learn.microsoft.com/en-us/dotnet/standard/linq/functional-vs-imperative-programming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B9F73-D860-3AC5-BFEA-602E244FA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6160" y="1894841"/>
            <a:ext cx="7741920" cy="848359"/>
          </a:xfrm>
        </p:spPr>
        <p:txBody>
          <a:bodyPr anchor="ctr">
            <a:normAutofit fontScale="92500" lnSpcReduction="20000"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It’s important to note the difference between Imperative and Declarative programming.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58DB1DE-7294-7A64-5E3C-58FBD1AEC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5794604"/>
              </p:ext>
            </p:extLst>
          </p:nvPr>
        </p:nvGraphicFramePr>
        <p:xfrm>
          <a:off x="944154" y="2743201"/>
          <a:ext cx="10357636" cy="3601083"/>
        </p:xfrm>
        <a:graphic>
          <a:graphicData uri="http://schemas.openxmlformats.org/drawingml/2006/table">
            <a:tbl>
              <a:tblPr/>
              <a:tblGrid>
                <a:gridCol w="2238520">
                  <a:extLst>
                    <a:ext uri="{9D8B030D-6E8A-4147-A177-3AD203B41FA5}">
                      <a16:colId xmlns:a16="http://schemas.microsoft.com/office/drawing/2014/main" val="576567729"/>
                    </a:ext>
                  </a:extLst>
                </a:gridCol>
                <a:gridCol w="4046479">
                  <a:extLst>
                    <a:ext uri="{9D8B030D-6E8A-4147-A177-3AD203B41FA5}">
                      <a16:colId xmlns:a16="http://schemas.microsoft.com/office/drawing/2014/main" val="3116112581"/>
                    </a:ext>
                  </a:extLst>
                </a:gridCol>
                <a:gridCol w="4072637">
                  <a:extLst>
                    <a:ext uri="{9D8B030D-6E8A-4147-A177-3AD203B41FA5}">
                      <a16:colId xmlns:a16="http://schemas.microsoft.com/office/drawing/2014/main" val="3388434662"/>
                    </a:ext>
                  </a:extLst>
                </a:gridCol>
              </a:tblGrid>
              <a:tr h="398303"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Characteristic</a:t>
                      </a:r>
                    </a:p>
                  </a:txBody>
                  <a:tcPr marL="32989" marR="32989" marT="16495" marB="16495" anchor="ctr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Imperative approach</a:t>
                      </a:r>
                    </a:p>
                  </a:txBody>
                  <a:tcPr marL="32989" marR="32989" marT="16495" marB="16495" anchor="ctr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4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Functional approach</a:t>
                      </a:r>
                    </a:p>
                  </a:txBody>
                  <a:tcPr marL="32989" marR="32989" marT="16495" marB="16495" anchor="ctr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1504274"/>
                  </a:ext>
                </a:extLst>
              </a:tr>
              <a:tr h="846432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sng" dirty="0">
                          <a:solidFill>
                            <a:schemeClr val="tx1"/>
                          </a:solidFill>
                          <a:effectLst/>
                        </a:rPr>
                        <a:t>Programmers </a:t>
                      </a:r>
                    </a:p>
                    <a:p>
                      <a:pPr algn="ctr" fontAlgn="t"/>
                      <a:r>
                        <a:rPr lang="en-US" sz="2000" u="sng" dirty="0">
                          <a:solidFill>
                            <a:schemeClr val="tx1"/>
                          </a:solidFill>
                          <a:effectLst/>
                        </a:rPr>
                        <a:t>Goal</a:t>
                      </a:r>
                    </a:p>
                  </a:txBody>
                  <a:tcPr marL="32989" marR="32989" marT="16495" marB="16495" anchor="ctr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 algn="l" fontAlgn="t">
                        <a:spcBef>
                          <a:spcPts val="600"/>
                        </a:spcBef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Perform tasks and track changes in data state.</a:t>
                      </a:r>
                    </a:p>
                  </a:txBody>
                  <a:tcPr marL="32989" marR="32989" marT="16495" marB="16495" anchor="ctr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1440" algn="l" fontAlgn="t">
                        <a:spcBef>
                          <a:spcPts val="600"/>
                        </a:spcBef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Determine what transformations of data are needed.</a:t>
                      </a:r>
                    </a:p>
                  </a:txBody>
                  <a:tcPr marL="32989" marR="32989" marT="16495" marB="16495" anchor="ctr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057352"/>
                  </a:ext>
                </a:extLst>
              </a:tr>
              <a:tr h="3669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sng" dirty="0">
                          <a:solidFill>
                            <a:schemeClr val="tx1"/>
                          </a:solidFill>
                          <a:effectLst/>
                        </a:rPr>
                        <a:t>State Changes</a:t>
                      </a:r>
                    </a:p>
                  </a:txBody>
                  <a:tcPr marL="32989" marR="32989" marT="16495" marB="16495" anchor="ctr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 algn="l" fontAlgn="t">
                        <a:spcBef>
                          <a:spcPts val="600"/>
                        </a:spcBef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Important.</a:t>
                      </a:r>
                    </a:p>
                  </a:txBody>
                  <a:tcPr marL="32989" marR="32989" marT="16495" marB="16495" anchor="ctr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1440" algn="l" fontAlgn="t">
                        <a:spcBef>
                          <a:spcPts val="600"/>
                        </a:spcBef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Non-existent.</a:t>
                      </a:r>
                    </a:p>
                  </a:txBody>
                  <a:tcPr marL="32989" marR="32989" marT="16495" marB="16495" anchor="ctr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445922"/>
                  </a:ext>
                </a:extLst>
              </a:tr>
              <a:tr h="358178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sng" dirty="0">
                          <a:solidFill>
                            <a:schemeClr val="tx1"/>
                          </a:solidFill>
                          <a:effectLst/>
                        </a:rPr>
                        <a:t>Order of execution</a:t>
                      </a:r>
                    </a:p>
                  </a:txBody>
                  <a:tcPr marL="32989" marR="32989" marT="16495" marB="16495" anchor="ctr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 algn="l" fontAlgn="t">
                        <a:spcBef>
                          <a:spcPts val="600"/>
                        </a:spcBef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Important.</a:t>
                      </a:r>
                    </a:p>
                  </a:txBody>
                  <a:tcPr marL="32989" marR="32989" marT="16495" marB="16495" anchor="ctr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1440" algn="l" fontAlgn="t">
                        <a:spcBef>
                          <a:spcPts val="600"/>
                        </a:spcBef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Low importance.</a:t>
                      </a:r>
                    </a:p>
                  </a:txBody>
                  <a:tcPr marL="32989" marR="32989" marT="16495" marB="16495" anchor="ctr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118663"/>
                  </a:ext>
                </a:extLst>
              </a:tr>
              <a:tr h="772861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sng">
                          <a:solidFill>
                            <a:schemeClr val="tx1"/>
                          </a:solidFill>
                          <a:effectLst/>
                        </a:rPr>
                        <a:t>Primary flow control</a:t>
                      </a:r>
                    </a:p>
                  </a:txBody>
                  <a:tcPr marL="32989" marR="32989" marT="16495" marB="16495" anchor="ctr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 algn="l" fontAlgn="t">
                        <a:spcBef>
                          <a:spcPts val="600"/>
                        </a:spcBef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Loops, conditionals, and function/method calls.</a:t>
                      </a:r>
                    </a:p>
                  </a:txBody>
                  <a:tcPr marL="32989" marR="32989" marT="16495" marB="16495" anchor="ctr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1440" algn="l" fontAlgn="t">
                        <a:spcBef>
                          <a:spcPts val="600"/>
                        </a:spcBef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Function calls, including recursion.</a:t>
                      </a:r>
                    </a:p>
                  </a:txBody>
                  <a:tcPr marL="32989" marR="32989" marT="16495" marB="16495" anchor="ctr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329004"/>
                  </a:ext>
                </a:extLst>
              </a:tr>
              <a:tr h="857884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u="sng" dirty="0">
                          <a:solidFill>
                            <a:schemeClr val="tx1"/>
                          </a:solidFill>
                          <a:effectLst/>
                        </a:rPr>
                        <a:t>Primary unit of data manipulation</a:t>
                      </a:r>
                    </a:p>
                  </a:txBody>
                  <a:tcPr marL="32989" marR="32989" marT="16495" marB="16495" anchor="ctr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91440" algn="l" fontAlgn="t">
                        <a:spcBef>
                          <a:spcPts val="600"/>
                        </a:spcBef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</a:rPr>
                        <a:t>Instances of structures or classes.</a:t>
                      </a:r>
                    </a:p>
                  </a:txBody>
                  <a:tcPr marL="32989" marR="32989" marT="16495" marB="16495" anchor="ctr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1440" algn="l" fontAlgn="t">
                        <a:spcBef>
                          <a:spcPts val="600"/>
                        </a:spcBef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</a:rPr>
                        <a:t>Functions as first-class objects and data collections.</a:t>
                      </a:r>
                    </a:p>
                  </a:txBody>
                  <a:tcPr marL="32989" marR="32989" marT="16495" marB="16495" anchor="ctr">
                    <a:lnL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0832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7032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0EA8F-029D-C47E-F37A-8A1C99E69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271760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Imperative Programming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  <a:hlinkClick r:id="rId2"/>
              </a:rPr>
              <a:t>https://learn.microsoft.com/en-us/dotnet/standard/linq/functional-vs-imperative-programming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B9F73-D860-3AC5-BFEA-602E244FA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94841"/>
            <a:ext cx="5293360" cy="4505960"/>
          </a:xfrm>
        </p:spPr>
        <p:txBody>
          <a:bodyPr anchor="ctr">
            <a:normAutofit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In </a:t>
            </a:r>
            <a:r>
              <a:rPr lang="en-US" sz="2200" b="1" i="1" dirty="0">
                <a:solidFill>
                  <a:schemeClr val="tx1"/>
                </a:solidFill>
              </a:rPr>
              <a:t>Imperative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b="1" i="1" dirty="0">
                <a:solidFill>
                  <a:schemeClr val="tx1"/>
                </a:solidFill>
              </a:rPr>
              <a:t>Programming</a:t>
            </a:r>
            <a:r>
              <a:rPr lang="en-US" sz="2200" dirty="0">
                <a:solidFill>
                  <a:schemeClr val="tx1"/>
                </a:solidFill>
              </a:rPr>
              <a:t>, a developer writes code that specifies what the computer will do. </a:t>
            </a:r>
          </a:p>
          <a:p>
            <a:r>
              <a:rPr lang="en-US" sz="2200" dirty="0">
                <a:solidFill>
                  <a:schemeClr val="tx1"/>
                </a:solidFill>
              </a:rPr>
              <a:t>In OOP languages like C#, Visual Basic, C++, and Java, developers use </a:t>
            </a:r>
            <a:r>
              <a:rPr lang="en-US" sz="2200" b="1" i="1" dirty="0">
                <a:solidFill>
                  <a:schemeClr val="tx1"/>
                </a:solidFill>
              </a:rPr>
              <a:t>Imperative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b="1" i="1" dirty="0">
                <a:solidFill>
                  <a:schemeClr val="tx1"/>
                </a:solidFill>
              </a:rPr>
              <a:t>Programming</a:t>
            </a:r>
            <a:r>
              <a:rPr lang="en-US" sz="2200" dirty="0">
                <a:solidFill>
                  <a:schemeClr val="tx1"/>
                </a:solidFill>
              </a:rPr>
              <a:t>. The behavior and state of object types are paramount. </a:t>
            </a:r>
          </a:p>
          <a:p>
            <a:r>
              <a:rPr lang="en-US" sz="2200" dirty="0">
                <a:solidFill>
                  <a:schemeClr val="tx1"/>
                </a:solidFill>
              </a:rPr>
              <a:t>Language features like classes, interfaces, inheritance, and polymorphism are provided to maintain the state of data.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3EC9BC-87F6-E2E9-0190-2811C2A8D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151" y="2930610"/>
            <a:ext cx="4332345" cy="1085944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C3734F-A5AE-398A-24C1-7F392B2BF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150" y="2026680"/>
            <a:ext cx="4332345" cy="811300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E34214-9031-B9FB-423D-14FE93A6C53F}"/>
              </a:ext>
            </a:extLst>
          </p:cNvPr>
          <p:cNvSpPr txBox="1"/>
          <p:nvPr/>
        </p:nvSpPr>
        <p:spPr>
          <a:xfrm>
            <a:off x="6714151" y="4109184"/>
            <a:ext cx="4332345" cy="24622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public</a:t>
            </a:r>
            <a:r>
              <a:rPr lang="en-US" sz="1400" dirty="0">
                <a:solidFill>
                  <a:schemeClr val="bg1"/>
                </a:solidFill>
              </a:rPr>
              <a:t> class Person</a:t>
            </a:r>
          </a:p>
          <a:p>
            <a:r>
              <a:rPr lang="en-US" sz="1400" dirty="0">
                <a:solidFill>
                  <a:schemeClr val="bg1"/>
                </a:solidFill>
              </a:rPr>
              <a:t>{</a:t>
            </a:r>
          </a:p>
          <a:p>
            <a:r>
              <a:rPr lang="en-US" sz="1400" dirty="0">
                <a:solidFill>
                  <a:srgbClr val="00B050"/>
                </a:solidFill>
              </a:rPr>
              <a:t>    // Constructor that takes no arguments:</a:t>
            </a:r>
          </a:p>
          <a:p>
            <a:r>
              <a:rPr lang="en-US" sz="1400" dirty="0"/>
              <a:t>    </a:t>
            </a:r>
            <a:r>
              <a:rPr lang="en-US" sz="1400" dirty="0">
                <a:solidFill>
                  <a:srgbClr val="0070C0"/>
                </a:solidFill>
              </a:rPr>
              <a:t>public</a:t>
            </a:r>
            <a:r>
              <a:rPr lang="en-US" sz="1400" dirty="0"/>
              <a:t> </a:t>
            </a:r>
            <a:r>
              <a:rPr lang="en-US" sz="1400" dirty="0">
                <a:solidFill>
                  <a:schemeClr val="bg1"/>
                </a:solidFill>
              </a:rPr>
              <a:t>Person() { Name = </a:t>
            </a:r>
            <a:r>
              <a:rPr lang="en-US" sz="1400" dirty="0">
                <a:solidFill>
                  <a:srgbClr val="FFC000"/>
                </a:solidFill>
              </a:rPr>
              <a:t>"unknown"</a:t>
            </a:r>
            <a:r>
              <a:rPr lang="en-US" sz="1400" dirty="0">
                <a:solidFill>
                  <a:schemeClr val="bg1"/>
                </a:solidFill>
              </a:rPr>
              <a:t>; }</a:t>
            </a:r>
            <a:endParaRPr lang="en-US" sz="1400" dirty="0"/>
          </a:p>
          <a:p>
            <a:r>
              <a:rPr lang="en-US" sz="1400" dirty="0">
                <a:solidFill>
                  <a:srgbClr val="00B050"/>
                </a:solidFill>
              </a:rPr>
              <a:t>    // Constructor that takes one argument:</a:t>
            </a:r>
          </a:p>
          <a:p>
            <a:r>
              <a:rPr lang="en-US" sz="1400" dirty="0"/>
              <a:t>    </a:t>
            </a:r>
            <a:r>
              <a:rPr lang="en-US" sz="1400" dirty="0">
                <a:solidFill>
                  <a:srgbClr val="0070C0"/>
                </a:solidFill>
              </a:rPr>
              <a:t>public</a:t>
            </a:r>
            <a:r>
              <a:rPr lang="en-US" sz="1400" dirty="0"/>
              <a:t> </a:t>
            </a:r>
            <a:r>
              <a:rPr lang="en-US" sz="1400" dirty="0">
                <a:solidFill>
                  <a:schemeClr val="bg1"/>
                </a:solidFill>
              </a:rPr>
              <a:t>Person(string name) { Name = name; }</a:t>
            </a:r>
            <a:endParaRPr lang="en-US" sz="1400" dirty="0"/>
          </a:p>
          <a:p>
            <a:r>
              <a:rPr lang="en-US" sz="1400" dirty="0">
                <a:solidFill>
                  <a:srgbClr val="00B050"/>
                </a:solidFill>
              </a:rPr>
              <a:t>    // Auto-implemented readonly property:</a:t>
            </a:r>
          </a:p>
          <a:p>
            <a:r>
              <a:rPr lang="en-US" sz="1400" dirty="0"/>
              <a:t>    </a:t>
            </a:r>
            <a:r>
              <a:rPr lang="en-US" sz="1400" dirty="0">
                <a:solidFill>
                  <a:srgbClr val="0070C0"/>
                </a:solidFill>
              </a:rPr>
              <a:t>public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0070C0"/>
                </a:solidFill>
              </a:rPr>
              <a:t>string</a:t>
            </a:r>
            <a:r>
              <a:rPr lang="en-US" sz="1400" dirty="0">
                <a:solidFill>
                  <a:schemeClr val="bg1"/>
                </a:solidFill>
              </a:rPr>
              <a:t> Name { get; }</a:t>
            </a:r>
            <a:endParaRPr lang="en-US" sz="1400" dirty="0"/>
          </a:p>
          <a:p>
            <a:r>
              <a:rPr lang="en-US" sz="1400" dirty="0">
                <a:solidFill>
                  <a:srgbClr val="00B050"/>
                </a:solidFill>
              </a:rPr>
              <a:t>    // Method that overrides base class </a:t>
            </a:r>
            <a:r>
              <a:rPr lang="en-US" sz="1400" dirty="0" err="1">
                <a:solidFill>
                  <a:srgbClr val="00B050"/>
                </a:solidFill>
              </a:rPr>
              <a:t>ToString</a:t>
            </a:r>
            <a:r>
              <a:rPr lang="en-US" sz="1400" dirty="0">
                <a:solidFill>
                  <a:srgbClr val="00B050"/>
                </a:solidFill>
              </a:rPr>
              <a:t>().</a:t>
            </a:r>
          </a:p>
          <a:p>
            <a:r>
              <a:rPr lang="en-US" sz="1400" dirty="0"/>
              <a:t>    </a:t>
            </a:r>
            <a:r>
              <a:rPr lang="en-US" sz="1400" dirty="0">
                <a:solidFill>
                  <a:srgbClr val="0070C0"/>
                </a:solidFill>
              </a:rPr>
              <a:t>public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0070C0"/>
                </a:solidFill>
              </a:rPr>
              <a:t>override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rgbClr val="0070C0"/>
                </a:solidFill>
              </a:rPr>
              <a:t>string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ToString</a:t>
            </a:r>
            <a:r>
              <a:rPr lang="en-US" sz="1400" dirty="0">
                <a:solidFill>
                  <a:schemeClr val="bg1"/>
                </a:solidFill>
              </a:rPr>
              <a:t>() { return Name; }</a:t>
            </a:r>
          </a:p>
          <a:p>
            <a:r>
              <a:rPr lang="en-US" sz="1400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49091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0EA8F-029D-C47E-F37A-8A1C99E69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271760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Functional Programming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  <a:hlinkClick r:id="rId2"/>
              </a:rPr>
              <a:t>https://learn.microsoft.com/en-us/dotnet/standard/linq/functional-vs-imperative-programming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B9F73-D860-3AC5-BFEA-602E244FA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8" y="1894841"/>
            <a:ext cx="4906797" cy="4505960"/>
          </a:xfrm>
        </p:spPr>
        <p:txBody>
          <a:bodyPr anchor="ctr">
            <a:normAutofit/>
          </a:bodyPr>
          <a:lstStyle/>
          <a:p>
            <a:r>
              <a:rPr lang="en-US" sz="2200" b="1" i="1" dirty="0">
                <a:solidFill>
                  <a:schemeClr val="tx1"/>
                </a:solidFill>
              </a:rPr>
              <a:t>Declarative Programming </a:t>
            </a:r>
            <a:r>
              <a:rPr lang="en-US" sz="2200" dirty="0">
                <a:solidFill>
                  <a:schemeClr val="tx1"/>
                </a:solidFill>
              </a:rPr>
              <a:t>involves composing a solution as a set of functions to be executed on the data set. </a:t>
            </a:r>
          </a:p>
          <a:p>
            <a:r>
              <a:rPr lang="en-US" sz="2200" dirty="0">
                <a:solidFill>
                  <a:schemeClr val="tx1"/>
                </a:solidFill>
              </a:rPr>
              <a:t>Functional programming avoids state and mutable data, and instead emphasizes the application of functions </a:t>
            </a:r>
            <a:r>
              <a:rPr lang="en-US" sz="2200">
                <a:solidFill>
                  <a:schemeClr val="tx1"/>
                </a:solidFill>
              </a:rPr>
              <a:t>to collections of data.</a:t>
            </a:r>
            <a:endParaRPr lang="en-US" sz="2200" dirty="0">
              <a:solidFill>
                <a:schemeClr val="tx1"/>
              </a:solidFill>
            </a:endParaRPr>
          </a:p>
          <a:p>
            <a:r>
              <a:rPr lang="en-US" sz="2200" b="1" i="1" dirty="0">
                <a:solidFill>
                  <a:schemeClr val="tx1"/>
                </a:solidFill>
              </a:rPr>
              <a:t>Functional Programming </a:t>
            </a:r>
            <a:r>
              <a:rPr lang="en-US" sz="2200" dirty="0">
                <a:solidFill>
                  <a:schemeClr val="tx1"/>
                </a:solidFill>
              </a:rPr>
              <a:t>is a form of </a:t>
            </a:r>
            <a:r>
              <a:rPr lang="en-US" sz="2200" b="1" i="1" dirty="0">
                <a:solidFill>
                  <a:schemeClr val="tx1"/>
                </a:solidFill>
              </a:rPr>
              <a:t>Declarative Programming</a:t>
            </a:r>
            <a:r>
              <a:rPr lang="en-US" sz="22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B9EEFE-3168-2CFC-04BD-FA86BC3D7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309" y="2245811"/>
            <a:ext cx="4765040" cy="1108987"/>
          </a:xfrm>
          <a:prstGeom prst="rect">
            <a:avLst/>
          </a:prstGeom>
          <a:solidFill>
            <a:schemeClr val="tx2">
              <a:lumMod val="50000"/>
            </a:schemeClr>
          </a:solidFill>
          <a:ln w="25400">
            <a:solidFill>
              <a:schemeClr val="accent2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1A0400-8271-388A-8EDD-80CAAEEB325A}"/>
              </a:ext>
            </a:extLst>
          </p:cNvPr>
          <p:cNvSpPr txBox="1"/>
          <p:nvPr/>
        </p:nvSpPr>
        <p:spPr>
          <a:xfrm>
            <a:off x="6236309" y="3607754"/>
            <a:ext cx="4765040" cy="1384995"/>
          </a:xfrm>
          <a:prstGeom prst="rect">
            <a:avLst/>
          </a:prstGeom>
          <a:solidFill>
            <a:schemeClr val="tx2">
              <a:lumMod val="50000"/>
            </a:schemeClr>
          </a:solidFill>
          <a:ln w="254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var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someNumbers</a:t>
            </a:r>
            <a:r>
              <a:rPr lang="en-US" sz="1400" dirty="0">
                <a:solidFill>
                  <a:schemeClr val="bg1"/>
                </a:solidFill>
              </a:rPr>
              <a:t> = { </a:t>
            </a:r>
            <a:r>
              <a:rPr lang="en-US" sz="1400" dirty="0">
                <a:solidFill>
                  <a:srgbClr val="92D050"/>
                </a:solidFill>
              </a:rPr>
              <a:t>4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>
                <a:solidFill>
                  <a:srgbClr val="92D050"/>
                </a:solidFill>
              </a:rPr>
              <a:t>3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>
                <a:solidFill>
                  <a:srgbClr val="92D050"/>
                </a:solidFill>
              </a:rPr>
              <a:t>2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>
                <a:solidFill>
                  <a:srgbClr val="92D050"/>
                </a:solidFill>
              </a:rPr>
              <a:t>1</a:t>
            </a:r>
            <a:r>
              <a:rPr lang="en-US" sz="1400" dirty="0">
                <a:solidFill>
                  <a:schemeClr val="bg1"/>
                </a:solidFill>
              </a:rPr>
              <a:t> };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rgbClr val="0070C0"/>
                </a:solidFill>
              </a:rPr>
              <a:t>var</a:t>
            </a:r>
            <a:r>
              <a:rPr lang="en-US" sz="1400" dirty="0">
                <a:solidFill>
                  <a:schemeClr val="bg1"/>
                </a:solidFill>
              </a:rPr>
              <a:t> processed = </a:t>
            </a:r>
            <a:r>
              <a:rPr lang="en-US" sz="1400" dirty="0" err="1">
                <a:solidFill>
                  <a:schemeClr val="bg1"/>
                </a:solidFill>
              </a:rPr>
              <a:t>someNumbers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rgbClr val="00B0F0"/>
                </a:solidFill>
              </a:rPr>
              <a:t>        .Select(</a:t>
            </a:r>
            <a:r>
              <a:rPr lang="en-US" sz="1400" dirty="0">
                <a:solidFill>
                  <a:schemeClr val="bg1"/>
                </a:solidFill>
              </a:rPr>
              <a:t>n =&gt; n * 2</a:t>
            </a:r>
            <a:r>
              <a:rPr lang="en-US" sz="1400" dirty="0">
                <a:solidFill>
                  <a:srgbClr val="00B0F0"/>
                </a:solidFill>
              </a:rPr>
              <a:t>)</a:t>
            </a:r>
            <a:r>
              <a:rPr lang="en-US" sz="1400" dirty="0">
                <a:solidFill>
                  <a:schemeClr val="bg1"/>
                </a:solidFill>
              </a:rPr>
              <a:t>  </a:t>
            </a:r>
            <a:r>
              <a:rPr lang="en-US" sz="1400" dirty="0">
                <a:solidFill>
                  <a:srgbClr val="00B050"/>
                </a:solidFill>
              </a:rPr>
              <a:t> // Multiply each number by 2</a:t>
            </a:r>
          </a:p>
          <a:p>
            <a:r>
              <a:rPr lang="en-US" sz="1400" dirty="0">
                <a:solidFill>
                  <a:srgbClr val="00B0F0"/>
                </a:solidFill>
              </a:rPr>
              <a:t>        .Where(</a:t>
            </a:r>
            <a:r>
              <a:rPr lang="en-US" sz="1400" dirty="0">
                <a:solidFill>
                  <a:schemeClr val="bg1"/>
                </a:solidFill>
              </a:rPr>
              <a:t>n =&gt; n != 6</a:t>
            </a:r>
            <a:r>
              <a:rPr lang="en-US" sz="1400" dirty="0">
                <a:solidFill>
                  <a:srgbClr val="00B0F0"/>
                </a:solidFill>
              </a:rPr>
              <a:t>)</a:t>
            </a:r>
            <a:r>
              <a:rPr lang="en-US" sz="1400" dirty="0">
                <a:solidFill>
                  <a:schemeClr val="bg1"/>
                </a:solidFill>
              </a:rPr>
              <a:t>   </a:t>
            </a:r>
            <a:r>
              <a:rPr lang="en-US" sz="1400" dirty="0">
                <a:solidFill>
                  <a:srgbClr val="00B050"/>
                </a:solidFill>
              </a:rPr>
              <a:t>// Keep all the results, except for 6</a:t>
            </a:r>
          </a:p>
          <a:p>
            <a:r>
              <a:rPr lang="en-US" sz="1400" dirty="0">
                <a:solidFill>
                  <a:srgbClr val="00B0F0"/>
                </a:solidFill>
              </a:rPr>
              <a:t>        .</a:t>
            </a:r>
            <a:r>
              <a:rPr lang="en-US" sz="1400" dirty="0" err="1">
                <a:solidFill>
                  <a:srgbClr val="00B0F0"/>
                </a:solidFill>
              </a:rPr>
              <a:t>OrderBy</a:t>
            </a:r>
            <a:r>
              <a:rPr lang="en-US" sz="1400" dirty="0">
                <a:solidFill>
                  <a:srgbClr val="00B0F0"/>
                </a:solidFill>
              </a:rPr>
              <a:t>(</a:t>
            </a:r>
            <a:r>
              <a:rPr lang="en-US" sz="1400" dirty="0">
                <a:solidFill>
                  <a:schemeClr val="bg1"/>
                </a:solidFill>
              </a:rPr>
              <a:t>n =&gt; n</a:t>
            </a:r>
            <a:r>
              <a:rPr lang="en-US" sz="1400" dirty="0">
                <a:solidFill>
                  <a:srgbClr val="00B0F0"/>
                </a:solidFill>
              </a:rPr>
              <a:t>)</a:t>
            </a:r>
            <a:r>
              <a:rPr lang="en-US" sz="1400" dirty="0">
                <a:solidFill>
                  <a:schemeClr val="bg1"/>
                </a:solidFill>
              </a:rPr>
              <a:t>;     </a:t>
            </a:r>
            <a:r>
              <a:rPr lang="en-US" sz="1400" dirty="0">
                <a:solidFill>
                  <a:srgbClr val="00B050"/>
                </a:solidFill>
              </a:rPr>
              <a:t>// Sort in ascending order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4E2902-CB1B-5ADE-4E47-9A98A3FD48D6}"/>
              </a:ext>
            </a:extLst>
          </p:cNvPr>
          <p:cNvSpPr txBox="1"/>
          <p:nvPr/>
        </p:nvSpPr>
        <p:spPr>
          <a:xfrm>
            <a:off x="6236309" y="5202163"/>
            <a:ext cx="4765040" cy="830997"/>
          </a:xfrm>
          <a:prstGeom prst="rect">
            <a:avLst/>
          </a:prstGeom>
          <a:solidFill>
            <a:schemeClr val="tx2">
              <a:lumMod val="50000"/>
            </a:schemeClr>
          </a:solidFill>
          <a:ln w="254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rgbClr val="0070C0"/>
                </a:solidFill>
              </a:rPr>
              <a:t>var</a:t>
            </a:r>
            <a:r>
              <a:rPr lang="en-US" sz="1600" dirty="0">
                <a:solidFill>
                  <a:schemeClr val="bg1"/>
                </a:solidFill>
              </a:rPr>
              <a:t> query2 = (</a:t>
            </a:r>
            <a:r>
              <a:rPr lang="en-US" sz="1600" dirty="0">
                <a:solidFill>
                  <a:srgbClr val="FFC000"/>
                </a:solidFill>
              </a:rPr>
              <a:t>from</a:t>
            </a:r>
            <a:r>
              <a:rPr lang="en-US" sz="1600" dirty="0">
                <a:solidFill>
                  <a:schemeClr val="bg1"/>
                </a:solidFill>
              </a:rPr>
              <a:t> u </a:t>
            </a:r>
            <a:r>
              <a:rPr lang="en-US" sz="1600" dirty="0">
                <a:solidFill>
                  <a:srgbClr val="FFC000"/>
                </a:solidFill>
              </a:rPr>
              <a:t>in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context.Users</a:t>
            </a:r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   </a:t>
            </a:r>
            <a:r>
              <a:rPr lang="en-US" sz="1600" dirty="0">
                <a:solidFill>
                  <a:srgbClr val="FFC000"/>
                </a:solidFill>
              </a:rPr>
              <a:t>where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u.Id</a:t>
            </a:r>
            <a:r>
              <a:rPr lang="en-US" sz="1600" dirty="0">
                <a:solidFill>
                  <a:schemeClr val="bg1"/>
                </a:solidFill>
              </a:rPr>
              <a:t> == value </a:t>
            </a:r>
            <a:r>
              <a:rPr lang="en-US" sz="1600" dirty="0" err="1">
                <a:solidFill>
                  <a:srgbClr val="FFC000"/>
                </a:solidFill>
              </a:rPr>
              <a:t>orderby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u.Username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rgbClr val="FFC000"/>
                </a:solidFill>
              </a:rPr>
              <a:t>select</a:t>
            </a:r>
            <a:r>
              <a:rPr lang="en-US" sz="1600" dirty="0">
                <a:solidFill>
                  <a:schemeClr val="bg1"/>
                </a:solidFill>
              </a:rPr>
              <a:t> u)      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</a:t>
            </a:r>
            <a:r>
              <a:rPr lang="en-US" sz="1600" dirty="0">
                <a:solidFill>
                  <a:srgbClr val="00B0F0"/>
                </a:solidFill>
              </a:rPr>
              <a:t>.Skip(</a:t>
            </a:r>
            <a:r>
              <a:rPr lang="en-US" sz="1600" dirty="0">
                <a:solidFill>
                  <a:schemeClr val="bg1"/>
                </a:solidFill>
              </a:rPr>
              <a:t>skip</a:t>
            </a:r>
            <a:r>
              <a:rPr lang="en-US" sz="1600" dirty="0">
                <a:solidFill>
                  <a:srgbClr val="00B0F0"/>
                </a:solidFill>
              </a:rPr>
              <a:t>).Take(</a:t>
            </a:r>
            <a:r>
              <a:rPr lang="en-US" sz="1600" dirty="0">
                <a:solidFill>
                  <a:schemeClr val="bg1"/>
                </a:solidFill>
              </a:rPr>
              <a:t>take</a:t>
            </a:r>
            <a:r>
              <a:rPr lang="en-US" sz="1600" dirty="0">
                <a:solidFill>
                  <a:srgbClr val="00B0F0"/>
                </a:solidFill>
              </a:rPr>
              <a:t>)</a:t>
            </a:r>
            <a:r>
              <a:rPr lang="en-US" sz="1600" dirty="0">
                <a:solidFill>
                  <a:schemeClr val="bg1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770644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AB079-83A6-4E40-A02D-E024EEDB6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Reactive Programming – Overview</a:t>
            </a:r>
            <a:br>
              <a:rPr lang="en-US" dirty="0"/>
            </a:br>
            <a:r>
              <a:rPr lang="en-US" sz="1400" dirty="0">
                <a:hlinkClick r:id="rId2"/>
              </a:rPr>
              <a:t>https://en.wikipedia.org/wiki/Reactive_programming</a:t>
            </a:r>
            <a:br>
              <a:rPr lang="en-US" sz="1400" dirty="0"/>
            </a:br>
            <a:r>
              <a:rPr lang="en-US" sz="1400" dirty="0">
                <a:hlinkClick r:id="rId3"/>
              </a:rPr>
              <a:t>RedHatDeveloper</a:t>
            </a:r>
            <a:r>
              <a:rPr lang="en-US" sz="1400" i="0" dirty="0">
                <a:solidFill>
                  <a:srgbClr val="242424"/>
                </a:solidFill>
                <a:effectLst/>
                <a:hlinkClick r:id="rId3"/>
              </a:rPr>
              <a:t>5ThingstoKnowAboutReactiveProgramming</a:t>
            </a:r>
            <a:endParaRPr 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AE8C4-EA9F-4403-B11A-45FC03D50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9523" y="3271602"/>
            <a:ext cx="4530877" cy="3129198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If </a:t>
            </a:r>
            <a:r>
              <a:rPr lang="en-US" dirty="0">
                <a:solidFill>
                  <a:srgbClr val="FF0000"/>
                </a:solidFill>
              </a:rPr>
              <a:t>C = A + B</a:t>
            </a:r>
            <a:r>
              <a:rPr lang="en-US" dirty="0">
                <a:solidFill>
                  <a:schemeClr val="tx1"/>
                </a:solidFill>
              </a:rPr>
              <a:t>, when the value of </a:t>
            </a:r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or </a:t>
            </a:r>
            <a:r>
              <a:rPr lang="en-US" dirty="0">
                <a:solidFill>
                  <a:srgbClr val="FF0000"/>
                </a:solidFill>
              </a:rPr>
              <a:t>B</a:t>
            </a:r>
            <a:r>
              <a:rPr lang="en-US" dirty="0">
                <a:solidFill>
                  <a:schemeClr val="tx1"/>
                </a:solidFill>
              </a:rPr>
              <a:t> change,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also must change. In </a:t>
            </a:r>
            <a:r>
              <a:rPr lang="en-US" b="1" i="1" dirty="0">
                <a:solidFill>
                  <a:schemeClr val="tx1"/>
                </a:solidFill>
              </a:rPr>
              <a:t>Reactive Programming, </a:t>
            </a:r>
            <a:r>
              <a:rPr lang="en-US" dirty="0">
                <a:solidFill>
                  <a:srgbClr val="FF0000"/>
                </a:solidFill>
              </a:rPr>
              <a:t>C</a:t>
            </a:r>
            <a:r>
              <a:rPr lang="en-US" dirty="0">
                <a:solidFill>
                  <a:schemeClr val="tx1"/>
                </a:solidFill>
              </a:rPr>
              <a:t> is automatically changed when </a:t>
            </a:r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 or </a:t>
            </a:r>
            <a:r>
              <a:rPr lang="en-US" dirty="0">
                <a:solidFill>
                  <a:srgbClr val="FF0000"/>
                </a:solidFill>
              </a:rPr>
              <a:t>B</a:t>
            </a:r>
            <a:r>
              <a:rPr lang="en-US" dirty="0">
                <a:solidFill>
                  <a:schemeClr val="tx1"/>
                </a:solidFill>
              </a:rPr>
              <a:t> change without the program having to specifically re-evaluate the expression.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</a:rPr>
              <a:t>There is often a propagation graph in which a change to one value will </a:t>
            </a:r>
            <a:r>
              <a:rPr lang="en-US" b="1" i="1" dirty="0">
                <a:solidFill>
                  <a:schemeClr val="tx1"/>
                </a:solidFill>
              </a:rPr>
              <a:t>propagate</a:t>
            </a:r>
            <a:r>
              <a:rPr lang="en-US" dirty="0">
                <a:solidFill>
                  <a:schemeClr val="tx1"/>
                </a:solidFill>
              </a:rPr>
              <a:t> to many other values down through levels of the graph.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867F54C-FB80-4BB3-A9AC-BE5A9C039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222" y="3340533"/>
            <a:ext cx="4957319" cy="2916322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A703434-6883-464E-90BF-DE4D57D71B6D}"/>
              </a:ext>
            </a:extLst>
          </p:cNvPr>
          <p:cNvSpPr txBox="1"/>
          <p:nvPr/>
        </p:nvSpPr>
        <p:spPr>
          <a:xfrm>
            <a:off x="1209524" y="1907126"/>
            <a:ext cx="10058400" cy="1364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200"/>
              </a:spcAft>
            </a:pPr>
            <a:r>
              <a:rPr lang="en-US" sz="1900" dirty="0"/>
              <a:t>In </a:t>
            </a:r>
            <a:r>
              <a:rPr lang="en-US" sz="1900" b="1" i="1" dirty="0"/>
              <a:t>Reactive Programming</a:t>
            </a:r>
            <a:r>
              <a:rPr lang="en-US" sz="1900" dirty="0"/>
              <a:t>, it is possible to create dependencies between data and to automatically propagate changes to associated values when the base value changes. </a:t>
            </a:r>
          </a:p>
          <a:p>
            <a:pPr>
              <a:spcBef>
                <a:spcPts val="600"/>
              </a:spcBef>
              <a:spcAft>
                <a:spcPts val="200"/>
              </a:spcAft>
            </a:pPr>
            <a:r>
              <a:rPr lang="en-US" sz="1900" dirty="0"/>
              <a:t>The result of an evaluation is automatically updated whenever the values of the items that make up the expression change. The program does not have to re-execute the evaluation.</a:t>
            </a:r>
          </a:p>
        </p:txBody>
      </p:sp>
    </p:spTree>
    <p:extLst>
      <p:ext uri="{BB962C8B-B14F-4D97-AF65-F5344CB8AC3E}">
        <p14:creationId xmlns:p14="http://schemas.microsoft.com/office/powerpoint/2010/main" val="34338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1E96F3-6BB4-4831-9D69-613A0936D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1" y="1891145"/>
            <a:ext cx="10571163" cy="1449388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b="0" i="0" dirty="0">
                <a:solidFill>
                  <a:schemeClr val="tx1"/>
                </a:solidFill>
                <a:effectLst/>
              </a:rPr>
              <a:t>It is possible to have a </a:t>
            </a:r>
            <a:r>
              <a:rPr lang="en-US" b="1" i="1" dirty="0">
                <a:solidFill>
                  <a:schemeClr val="tx1"/>
                </a:solidFill>
                <a:effectLst/>
              </a:rPr>
              <a:t>propagation</a:t>
            </a:r>
            <a:r>
              <a:rPr lang="en-US" b="0" i="0" dirty="0">
                <a:solidFill>
                  <a:schemeClr val="tx1"/>
                </a:solidFill>
                <a:effectLst/>
              </a:rPr>
              <a:t> order that is not a natural consequence of the source program. In an asynchronous program, the expressions below may not execute in the same order every time.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</a:rPr>
              <a:t>As long as </a:t>
            </a:r>
            <a:r>
              <a:rPr lang="en-US" dirty="0">
                <a:solidFill>
                  <a:srgbClr val="FF0000"/>
                </a:solidFill>
              </a:rPr>
              <a:t>t = seconds + 1</a:t>
            </a:r>
            <a:r>
              <a:rPr lang="en-US" dirty="0">
                <a:solidFill>
                  <a:srgbClr val="202122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evaluates first, then </a:t>
            </a:r>
            <a:r>
              <a:rPr lang="en-US" dirty="0">
                <a:solidFill>
                  <a:srgbClr val="FF0000"/>
                </a:solidFill>
              </a:rPr>
              <a:t>g</a:t>
            </a:r>
            <a:r>
              <a:rPr lang="en-US" dirty="0">
                <a:solidFill>
                  <a:srgbClr val="202122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will always evaluate to be true. But if </a:t>
            </a:r>
            <a:r>
              <a:rPr lang="en-US" dirty="0">
                <a:solidFill>
                  <a:srgbClr val="FF0000"/>
                </a:solidFill>
              </a:rPr>
              <a:t>g = (t &gt; seconds) </a:t>
            </a:r>
            <a:r>
              <a:rPr lang="en-US" dirty="0">
                <a:solidFill>
                  <a:schemeClr val="tx1"/>
                </a:solidFill>
              </a:rPr>
              <a:t>evaluates first (with the old value of t), then it will evaluate to be false.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B15A8A-EC3E-43D4-860E-A19A14527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</a:rPr>
              <a:t>Reactive Programming – Challenges</a:t>
            </a:r>
            <a:br>
              <a:rPr lang="en-US" dirty="0"/>
            </a:br>
            <a:r>
              <a:rPr lang="en-US" sz="1600" dirty="0">
                <a:hlinkClick r:id="rId2"/>
              </a:rPr>
              <a:t>https://en.wikipedia.org/wiki/Reactive_programming</a:t>
            </a:r>
            <a:br>
              <a:rPr lang="en-US" sz="1600" dirty="0"/>
            </a:br>
            <a:r>
              <a:rPr lang="en-US" sz="1600" dirty="0">
                <a:hlinkClick r:id="rId3"/>
              </a:rPr>
              <a:t>RedHatDeveloper</a:t>
            </a:r>
            <a:r>
              <a:rPr lang="en-US" sz="1600" i="0" dirty="0">
                <a:solidFill>
                  <a:srgbClr val="242424"/>
                </a:solidFill>
                <a:effectLst/>
                <a:hlinkClick r:id="rId3"/>
              </a:rPr>
              <a:t>5ThingstoKnowAboutReactiveProgramming</a:t>
            </a:r>
            <a:endParaRPr lang="en-US" sz="16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A0077E3-4269-4661-9A1F-F26E2BB8C8E9}"/>
              </a:ext>
            </a:extLst>
          </p:cNvPr>
          <p:cNvSpPr txBox="1">
            <a:spLocks/>
          </p:cNvSpPr>
          <p:nvPr/>
        </p:nvSpPr>
        <p:spPr>
          <a:xfrm>
            <a:off x="1096962" y="3494953"/>
            <a:ext cx="4434262" cy="284416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b="0" i="0" dirty="0">
                <a:solidFill>
                  <a:schemeClr val="tx1"/>
                </a:solidFill>
                <a:effectLst/>
              </a:rPr>
              <a:t>Some reactive languages overcome this problem by using </a:t>
            </a:r>
            <a:r>
              <a:rPr lang="en-US" dirty="0">
                <a:solidFill>
                  <a:schemeClr val="tx1"/>
                </a:solidFill>
              </a:rPr>
              <a:t>topological sorting expressions and updating values in topological order. This approach can delay the delivery of values. </a:t>
            </a:r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In some cases, it is acceptable for values to be temporarily out of sync. Developers must be aware of this possibility.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62A434-949D-462E-B2D5-B99D36288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222" y="3340533"/>
            <a:ext cx="4957319" cy="2916322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611474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F1ADE-33E5-4BA9-B759-2B724CA7B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Observer Pattern</a:t>
            </a:r>
            <a:br>
              <a:rPr lang="en-US" dirty="0"/>
            </a:br>
            <a:r>
              <a:rPr lang="en-US" sz="1400" dirty="0">
                <a:hlinkClick r:id="rId2"/>
              </a:rPr>
              <a:t>https://en.wikipedia.org/wiki/Observer_pattern</a:t>
            </a:r>
            <a:br>
              <a:rPr lang="en-US" sz="1400" dirty="0"/>
            </a:br>
            <a:r>
              <a:rPr lang="en-US" sz="1400" dirty="0">
                <a:hlinkClick r:id="rId3"/>
              </a:rPr>
              <a:t>https://www.learnrxjs.io/learn-rxjs/concepts/rxjs-primer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132E9-B29F-4626-B45B-BDC47DA78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2050" y="1911140"/>
            <a:ext cx="10144440" cy="1912238"/>
          </a:xfrm>
        </p:spPr>
        <p:txBody>
          <a:bodyPr anchor="ctr"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b="1" i="1" dirty="0">
                <a:solidFill>
                  <a:schemeClr val="tx1"/>
                </a:solidFill>
              </a:rPr>
              <a:t>Observer Pattern</a:t>
            </a:r>
            <a:r>
              <a:rPr lang="en-US" dirty="0">
                <a:solidFill>
                  <a:schemeClr val="tx1"/>
                </a:solidFill>
              </a:rPr>
              <a:t> is a software design pattern in which an object, called a </a:t>
            </a:r>
            <a:r>
              <a:rPr lang="en-US" b="1" i="1" dirty="0">
                <a:solidFill>
                  <a:schemeClr val="tx1"/>
                </a:solidFill>
              </a:rPr>
              <a:t>Subject</a:t>
            </a:r>
            <a:r>
              <a:rPr lang="en-US" dirty="0">
                <a:solidFill>
                  <a:schemeClr val="tx1"/>
                </a:solidFill>
              </a:rPr>
              <a:t>, maintains a list of its dependents, called </a:t>
            </a:r>
            <a:r>
              <a:rPr lang="en-US" b="1" i="1" dirty="0">
                <a:solidFill>
                  <a:schemeClr val="tx1"/>
                </a:solidFill>
              </a:rPr>
              <a:t>Observers</a:t>
            </a:r>
            <a:r>
              <a:rPr lang="en-US" dirty="0">
                <a:solidFill>
                  <a:schemeClr val="tx1"/>
                </a:solidFill>
              </a:rPr>
              <a:t>, and notifies them automatically of any state changes, usually by calling their “update” method. </a:t>
            </a:r>
            <a:r>
              <a:rPr lang="en-US" b="1" i="1" dirty="0">
                <a:solidFill>
                  <a:schemeClr val="tx1"/>
                </a:solidFill>
              </a:rPr>
              <a:t>Angular</a:t>
            </a:r>
            <a:r>
              <a:rPr lang="en-US" dirty="0">
                <a:solidFill>
                  <a:schemeClr val="tx1"/>
                </a:solidFill>
              </a:rPr>
              <a:t> uses the </a:t>
            </a:r>
            <a:r>
              <a:rPr lang="en-US" b="1" i="1" dirty="0">
                <a:solidFill>
                  <a:schemeClr val="tx1"/>
                </a:solidFill>
              </a:rPr>
              <a:t>Observer Pattern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b="1" i="1" dirty="0">
                <a:solidFill>
                  <a:schemeClr val="tx1"/>
                </a:solidFill>
              </a:rPr>
              <a:t>Observers</a:t>
            </a:r>
            <a:r>
              <a:rPr lang="en-US" dirty="0">
                <a:solidFill>
                  <a:schemeClr val="tx1"/>
                </a:solidFill>
              </a:rPr>
              <a:t> are physically separated from, and have no control over, the emitted events of the </a:t>
            </a:r>
            <a:r>
              <a:rPr lang="en-US" b="1" i="1" dirty="0">
                <a:solidFill>
                  <a:schemeClr val="tx1"/>
                </a:solidFill>
              </a:rPr>
              <a:t>Subject</a:t>
            </a:r>
            <a:r>
              <a:rPr lang="en-US" dirty="0">
                <a:solidFill>
                  <a:schemeClr val="tx1"/>
                </a:solidFill>
              </a:rPr>
              <a:t>. </a:t>
            </a:r>
            <a:r>
              <a:rPr lang="en-US" sz="1900" dirty="0">
                <a:solidFill>
                  <a:schemeClr val="tx1"/>
                </a:solidFill>
              </a:rPr>
              <a:t>This pattern is for processes in which data is not available to the CPU at startup,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778DCA-B5FA-4D0B-9A88-FEA2FB9F9F83}"/>
              </a:ext>
            </a:extLst>
          </p:cNvPr>
          <p:cNvSpPr txBox="1"/>
          <p:nvPr/>
        </p:nvSpPr>
        <p:spPr>
          <a:xfrm>
            <a:off x="1162049" y="3712730"/>
            <a:ext cx="3367089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1900" dirty="0"/>
              <a:t>but can arrive intermittently through HTTP requests, user input, etc.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1900" dirty="0"/>
              <a:t>In </a:t>
            </a:r>
            <a:r>
              <a:rPr lang="en-US" sz="1900" b="1" i="1" dirty="0"/>
              <a:t>JavaScript</a:t>
            </a:r>
            <a:r>
              <a:rPr lang="en-US" sz="1900" dirty="0"/>
              <a:t> (and </a:t>
            </a:r>
            <a:r>
              <a:rPr lang="en-US" sz="1900" b="1" i="1" dirty="0"/>
              <a:t>TypeScript</a:t>
            </a:r>
            <a:r>
              <a:rPr lang="en-US" sz="1900" dirty="0"/>
              <a:t>), libraries and frameworks exist to utilize the Observer Pattern. One such library is </a:t>
            </a:r>
            <a:r>
              <a:rPr lang="en-US" sz="1900" b="1" i="1" dirty="0" err="1"/>
              <a:t>RxJS</a:t>
            </a:r>
            <a:r>
              <a:rPr lang="en-US" sz="1900" dirty="0"/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E63AF4-DDED-445E-BEB0-4520489AC0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325" y="3904068"/>
            <a:ext cx="6177276" cy="2369251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982602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CDD2F-E4D5-CCAB-0F9F-10D4F1AC4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Subscriber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09632-D452-62A6-46CA-32B6A953A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TODO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876541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557F529ABFDE4EA1CDC2C60EEB6F4C" ma:contentTypeVersion="9" ma:contentTypeDescription="Create a new document." ma:contentTypeScope="" ma:versionID="6cd53318bb5e7965b591b276dbcd24be">
  <xsd:schema xmlns:xsd="http://www.w3.org/2001/XMLSchema" xmlns:xs="http://www.w3.org/2001/XMLSchema" xmlns:p="http://schemas.microsoft.com/office/2006/metadata/properties" xmlns:ns3="66d9aa3d-651e-4839-b59d-0bd8c52fea92" targetNamespace="http://schemas.microsoft.com/office/2006/metadata/properties" ma:root="true" ma:fieldsID="e5d950957b7e1b8771bdca69756d18b3" ns3:_="">
    <xsd:import namespace="66d9aa3d-651e-4839-b59d-0bd8c52fea9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d9aa3d-651e-4839-b59d-0bd8c52fea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D2F1301-7898-4E4A-A1D4-F7C96C5D39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d9aa3d-651e-4839-b59d-0bd8c52fea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A6CC198-39F2-4C9D-A999-100A996358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38C897-062F-4F9E-9BD8-A1D6B2C674FC}">
  <ds:schemaRefs>
    <ds:schemaRef ds:uri="http://schemas.microsoft.com/office/2006/documentManagement/types"/>
    <ds:schemaRef ds:uri="http://www.w3.org/XML/1998/namespace"/>
    <ds:schemaRef ds:uri="http://purl.org/dc/terms/"/>
    <ds:schemaRef ds:uri="66d9aa3d-651e-4839-b59d-0bd8c52fea92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{6BC19C19-FE95-42E8-ABDF-74DAF0C3EFEB}tf56160789</Template>
  <TotalTime>0</TotalTime>
  <Words>3485</Words>
  <Application>Microsoft Office PowerPoint</Application>
  <PresentationFormat>Widescreen</PresentationFormat>
  <Paragraphs>287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Bookman Old Style</vt:lpstr>
      <vt:lpstr>Calibri</vt:lpstr>
      <vt:lpstr>Franklin Gothic Book</vt:lpstr>
      <vt:lpstr>medium-content-serif-font</vt:lpstr>
      <vt:lpstr>Menlo</vt:lpstr>
      <vt:lpstr>Roboto</vt:lpstr>
      <vt:lpstr>1_RetrospectVTI</vt:lpstr>
      <vt:lpstr>Angular Reactive Programming with RxJS</vt:lpstr>
      <vt:lpstr>Reactive programming is an asynchronous programming paradigm concerned with data streams and the propagation of changes throughout an application.</vt:lpstr>
      <vt:lpstr>Imperative vs Declarative Programming https://learn.microsoft.com/en-us/dotnet/standard/linq/functional-vs-imperative-programming</vt:lpstr>
      <vt:lpstr>Imperative Programming https://learn.microsoft.com/en-us/dotnet/standard/linq/functional-vs-imperative-programming</vt:lpstr>
      <vt:lpstr>Functional Programming https://learn.microsoft.com/en-us/dotnet/standard/linq/functional-vs-imperative-programming</vt:lpstr>
      <vt:lpstr>Reactive Programming – Overview https://en.wikipedia.org/wiki/Reactive_programming RedHatDeveloper5ThingstoKnowAboutReactiveProgramming</vt:lpstr>
      <vt:lpstr>Reactive Programming – Challenges https://en.wikipedia.org/wiki/Reactive_programming RedHatDeveloper5ThingstoKnowAboutReactiveProgramming</vt:lpstr>
      <vt:lpstr>Observer Pattern https://en.wikipedia.org/wiki/Observer_pattern https://www.learnrxjs.io/learn-rxjs/concepts/rxjs-primer</vt:lpstr>
      <vt:lpstr>Subscriber Pattern</vt:lpstr>
      <vt:lpstr>RxJS (Reactive eXtensions for JavaScript) https://www.learnrxjs.io/ https://rxjs-dev.firebaseapp.com/guide/overview</vt:lpstr>
      <vt:lpstr>Marble Diagram https://rxjs-dev.firebaseapp.com/guide/operators</vt:lpstr>
      <vt:lpstr>RxJS – Core Concepts - Overview https://www.learnrxjs.io/ https://angular.io/guide/rx-library#the-rxjs-library</vt:lpstr>
      <vt:lpstr>RxJS - Observables https://rxjs-dev.firebaseapp.com/guide/observable</vt:lpstr>
      <vt:lpstr>RxJS - Observables https://rxjs-dev.firebaseapp.com/guide/observable</vt:lpstr>
      <vt:lpstr>RxJS - Observables https://rxjs-dev.firebaseapp.com/guide/observable</vt:lpstr>
      <vt:lpstr>RxJS – Observers (next(), error(), complete()) https://rxjs-dev.firebaseapp.com/guide/observer</vt:lpstr>
      <vt:lpstr>RxJS – Higher Order Observables https://rxjs-dev.firebaseapp.com/guide/operators</vt:lpstr>
      <vt:lpstr>RxJS - Subscription https://rxjs-dev.firebaseapp.com/guide/subscription</vt:lpstr>
      <vt:lpstr>RxJS - Subject https://rxjs-dev.firebaseapp.com/guide/subject</vt:lpstr>
      <vt:lpstr>RxJS - Subject https://rxjs-dev.firebaseapp.com/guide/subject</vt:lpstr>
      <vt:lpstr>RxJS - Schedulers https://rxjs-dev.firebaseapp.com/guide/scheduler</vt:lpstr>
      <vt:lpstr>RxJS – Scheduler Types https://rxjs-dev.firebaseapp.com/guide/scheduler</vt:lpstr>
      <vt:lpstr>RxJS - Schedulers https://rxjs-dev.firebaseapp.com/guide/scheduler</vt:lpstr>
      <vt:lpstr>Schedulers –  Step-by-Step https://rxjs-dev.firebaseapp.com/guide/scheduler</vt:lpstr>
      <vt:lpstr>Step-by-step - Set-up a sample RxJS Development Environment https://medium.com/codingthesmartway-com-blog/getting-started-with-rxjs</vt:lpstr>
      <vt:lpstr>Step-by-step - Set-up a sample RxJS Development Environment https://medium.com/codingthesmartway-com-blog/getting-started-with-rxjs</vt:lpstr>
      <vt:lpstr>Step-by-step - Set-up a sample RxJS Development Environment https://medium.com/codingthesmartway-com-blog/getting-started-with-rxjs</vt:lpstr>
      <vt:lpstr>Step-by-step - Set-up a sample RxJS Development Environment https://medium.com/codingthesmartway-com-blog/getting-started-with-rxjs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2020-04-12T23:59:00Z</dcterms:created>
  <dcterms:modified xsi:type="dcterms:W3CDTF">2023-02-16T16:58:24Z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0x010100EA557F529ABFDE4EA1CDC2C60EEB6F4C</vt:lpwstr>
  </property>
</Properties>
</file>